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sldIdLst>
    <p:sldId id="256" r:id="rId2"/>
    <p:sldId id="295" r:id="rId3"/>
    <p:sldId id="257" r:id="rId4"/>
    <p:sldId id="296" r:id="rId5"/>
    <p:sldId id="258" r:id="rId6"/>
    <p:sldId id="297" r:id="rId7"/>
    <p:sldId id="259" r:id="rId8"/>
    <p:sldId id="298" r:id="rId9"/>
    <p:sldId id="260" r:id="rId10"/>
    <p:sldId id="261" r:id="rId11"/>
    <p:sldId id="300" r:id="rId12"/>
    <p:sldId id="318" r:id="rId13"/>
    <p:sldId id="262" r:id="rId14"/>
    <p:sldId id="301" r:id="rId15"/>
    <p:sldId id="263" r:id="rId16"/>
    <p:sldId id="302" r:id="rId17"/>
    <p:sldId id="264" r:id="rId18"/>
    <p:sldId id="303" r:id="rId19"/>
    <p:sldId id="265" r:id="rId20"/>
    <p:sldId id="304" r:id="rId21"/>
    <p:sldId id="319" r:id="rId22"/>
    <p:sldId id="266" r:id="rId23"/>
    <p:sldId id="267" r:id="rId24"/>
    <p:sldId id="268" r:id="rId25"/>
    <p:sldId id="269" r:id="rId26"/>
    <p:sldId id="270" r:id="rId27"/>
    <p:sldId id="305" r:id="rId28"/>
    <p:sldId id="271" r:id="rId29"/>
    <p:sldId id="272" r:id="rId30"/>
    <p:sldId id="273" r:id="rId31"/>
    <p:sldId id="306" r:id="rId32"/>
    <p:sldId id="274" r:id="rId33"/>
    <p:sldId id="307" r:id="rId34"/>
    <p:sldId id="275" r:id="rId35"/>
    <p:sldId id="276" r:id="rId36"/>
    <p:sldId id="277" r:id="rId37"/>
    <p:sldId id="308" r:id="rId38"/>
    <p:sldId id="278" r:id="rId39"/>
    <p:sldId id="279" r:id="rId40"/>
    <p:sldId id="309" r:id="rId41"/>
    <p:sldId id="280" r:id="rId42"/>
    <p:sldId id="281" r:id="rId43"/>
    <p:sldId id="282" r:id="rId44"/>
    <p:sldId id="284" r:id="rId45"/>
    <p:sldId id="289" r:id="rId46"/>
    <p:sldId id="310" r:id="rId47"/>
    <p:sldId id="291" r:id="rId48"/>
    <p:sldId id="292" r:id="rId49"/>
    <p:sldId id="311" r:id="rId50"/>
    <p:sldId id="293" r:id="rId51"/>
    <p:sldId id="312" r:id="rId52"/>
    <p:sldId id="294" r:id="rId53"/>
    <p:sldId id="313" r:id="rId54"/>
    <p:sldId id="285" r:id="rId55"/>
    <p:sldId id="314" r:id="rId56"/>
    <p:sldId id="286" r:id="rId57"/>
    <p:sldId id="315" r:id="rId58"/>
    <p:sldId id="290" r:id="rId59"/>
    <p:sldId id="316" r:id="rId60"/>
    <p:sldId id="288" r:id="rId61"/>
    <p:sldId id="317" r:id="rId6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0066"/>
    <a:srgbClr val="008000"/>
    <a:srgbClr val="663300"/>
    <a:srgbClr val="800000"/>
    <a:srgbClr val="FF9966"/>
    <a:srgbClr val="FF3399"/>
    <a:srgbClr val="FF9900"/>
    <a:srgbClr val="990099"/>
    <a:srgbClr val="A4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50" y="-1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9803-67EC-4B7E-A5C4-7B9D3F9131F1}" type="datetimeFigureOut">
              <a:rPr lang="pl-PL" smtClean="0"/>
              <a:pPr/>
              <a:t>04.04.2024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87C9-5B0D-4E17-8E85-E762E32F7C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9803-67EC-4B7E-A5C4-7B9D3F9131F1}" type="datetimeFigureOut">
              <a:rPr lang="pl-PL" smtClean="0"/>
              <a:pPr/>
              <a:t>04.04.2024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87C9-5B0D-4E17-8E85-E762E32F7C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9803-67EC-4B7E-A5C4-7B9D3F9131F1}" type="datetimeFigureOut">
              <a:rPr lang="pl-PL" smtClean="0"/>
              <a:pPr/>
              <a:t>04.04.2024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87C9-5B0D-4E17-8E85-E762E32F7C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9803-67EC-4B7E-A5C4-7B9D3F9131F1}" type="datetimeFigureOut">
              <a:rPr lang="pl-PL" smtClean="0"/>
              <a:pPr/>
              <a:t>04.04.2024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87C9-5B0D-4E17-8E85-E762E32F7C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9803-67EC-4B7E-A5C4-7B9D3F9131F1}" type="datetimeFigureOut">
              <a:rPr lang="pl-PL" smtClean="0"/>
              <a:pPr/>
              <a:t>04.04.2024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87C9-5B0D-4E17-8E85-E762E32F7C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9803-67EC-4B7E-A5C4-7B9D3F9131F1}" type="datetimeFigureOut">
              <a:rPr lang="pl-PL" smtClean="0"/>
              <a:pPr/>
              <a:t>04.04.2024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87C9-5B0D-4E17-8E85-E762E32F7C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9803-67EC-4B7E-A5C4-7B9D3F9131F1}" type="datetimeFigureOut">
              <a:rPr lang="pl-PL" smtClean="0"/>
              <a:pPr/>
              <a:t>04.04.2024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87C9-5B0D-4E17-8E85-E762E32F7C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9803-67EC-4B7E-A5C4-7B9D3F9131F1}" type="datetimeFigureOut">
              <a:rPr lang="pl-PL" smtClean="0"/>
              <a:pPr/>
              <a:t>04.04.2024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87C9-5B0D-4E17-8E85-E762E32F7C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9803-67EC-4B7E-A5C4-7B9D3F9131F1}" type="datetimeFigureOut">
              <a:rPr lang="pl-PL" smtClean="0"/>
              <a:pPr/>
              <a:t>04.04.2024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87C9-5B0D-4E17-8E85-E762E32F7C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9803-67EC-4B7E-A5C4-7B9D3F9131F1}" type="datetimeFigureOut">
              <a:rPr lang="pl-PL" smtClean="0"/>
              <a:pPr/>
              <a:t>04.04.2024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87C9-5B0D-4E17-8E85-E762E32F7C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29803-67EC-4B7E-A5C4-7B9D3F9131F1}" type="datetimeFigureOut">
              <a:rPr lang="pl-PL" smtClean="0"/>
              <a:pPr/>
              <a:t>04.04.2024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C87C9-5B0D-4E17-8E85-E762E32F7C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29803-67EC-4B7E-A5C4-7B9D3F9131F1}" type="datetimeFigureOut">
              <a:rPr lang="pl-PL" smtClean="0"/>
              <a:pPr/>
              <a:t>04.04.2024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C87C9-5B0D-4E17-8E85-E762E32F7CC8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zo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osnaszreymont@op.pl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spstrozewo@wp.pl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programu_Microsoft_Office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aszreymont.pl/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ELL\Desktop\DOKUMENTY\ANIA\Reymont\Logo Nasz Reymo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2133600" cy="28575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43608" y="249289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pl-PL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pl-PL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pl-PL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pl-PL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SPRAWOZDANIE </a:t>
            </a:r>
            <a:br>
              <a:rPr lang="pl-PL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pl-PL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Z DZIAŁALNOŚCI </a:t>
            </a:r>
            <a:br>
              <a:rPr lang="pl-PL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pl-PL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OGÓLNOPOLSKIEGO STOWARZYSZENIA „Nasz Reymont” za rok 2023</a:t>
            </a:r>
            <a:endParaRPr lang="pl-PL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139952" y="476672"/>
            <a:ext cx="483215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b="1" i="1" dirty="0" smtClean="0">
                <a:solidFill>
                  <a:srgbClr val="FF0000"/>
                </a:solidFill>
                <a:latin typeface="Palatino Linotype" pitchFamily="18" charset="0"/>
              </a:rPr>
              <a:t>WSZYSTKIEGO  MOŻNA  DOKONAĆ</a:t>
            </a:r>
          </a:p>
          <a:p>
            <a:pPr>
              <a:lnSpc>
                <a:spcPct val="150000"/>
              </a:lnSpc>
            </a:pPr>
            <a:r>
              <a:rPr lang="pl-PL" sz="1600" b="1" i="1" dirty="0" smtClean="0">
                <a:solidFill>
                  <a:srgbClr val="FF0000"/>
                </a:solidFill>
                <a:latin typeface="Palatino Linotype" pitchFamily="18" charset="0"/>
              </a:rPr>
              <a:t>DOPÓTY,  DOPÓKI  MA  SIĘ  MARZENIA.</a:t>
            </a:r>
          </a:p>
          <a:p>
            <a:pPr algn="r">
              <a:lnSpc>
                <a:spcPct val="150000"/>
              </a:lnSpc>
            </a:pPr>
            <a:r>
              <a:rPr lang="pl-PL" sz="1200" b="1" i="1" dirty="0" smtClean="0">
                <a:solidFill>
                  <a:srgbClr val="FF0000"/>
                </a:solidFill>
                <a:latin typeface="Palatino Linotype" pitchFamily="18" charset="0"/>
              </a:rPr>
              <a:t>WŁ. ST. REYMONT</a:t>
            </a:r>
          </a:p>
          <a:p>
            <a:pPr algn="r"/>
            <a:endParaRPr lang="pl-PL" sz="1200" i="1" dirty="0">
              <a:latin typeface="Palatino Linotype" pitchFamily="18" charset="0"/>
            </a:endParaRPr>
          </a:p>
        </p:txBody>
      </p:sp>
      <p:pic>
        <p:nvPicPr>
          <p:cNvPr id="20482" name="Picture 2" descr="Fototapeta Ludowe wycinanki - kwiaty • Pixers® • Żyjemy by zmienia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797152"/>
            <a:ext cx="2232248" cy="157108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40368" y="559133"/>
            <a:ext cx="8480463" cy="98488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pl-PL" sz="4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Opracowanie materiałów promocyjnych</a:t>
            </a:r>
          </a:p>
          <a:p>
            <a:pPr algn="ctr"/>
            <a:endParaRPr lang="pl-PL" dirty="0"/>
          </a:p>
        </p:txBody>
      </p:sp>
      <p:pic>
        <p:nvPicPr>
          <p:cNvPr id="19458" name="Picture 2" descr="C:\Users\DELL\Desktop\Fold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2780928"/>
            <a:ext cx="2304256" cy="3377909"/>
          </a:xfrm>
          <a:prstGeom prst="rect">
            <a:avLst/>
          </a:prstGeom>
          <a:noFill/>
        </p:spPr>
      </p:pic>
      <p:pic>
        <p:nvPicPr>
          <p:cNvPr id="19460" name="Picture 4" descr="C:\Users\DELL\Desktop\List promocyjn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628800"/>
            <a:ext cx="2664296" cy="4407961"/>
          </a:xfrm>
          <a:prstGeom prst="rect">
            <a:avLst/>
          </a:prstGeom>
          <a:noFill/>
        </p:spPr>
      </p:pic>
      <p:pic>
        <p:nvPicPr>
          <p:cNvPr id="60417" name="Picture 1" descr="C:\Users\DELL\Desktop\Prezentacja 2023\Zdjęcie 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412776"/>
            <a:ext cx="3920436" cy="176419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99592" y="1124744"/>
            <a:ext cx="7536935" cy="5493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/>
              <a:t>Promocja to bardzo ważne zadanie Ogólnopolskiego Stowarzyszenia</a:t>
            </a:r>
          </a:p>
          <a:p>
            <a:pPr>
              <a:lnSpc>
                <a:spcPct val="150000"/>
              </a:lnSpc>
            </a:pPr>
            <a:r>
              <a:rPr lang="pl-PL" b="1" dirty="0" smtClean="0"/>
              <a:t>„Nasz Reymont”.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Dzięki promocji udało się pokazać wszystko to co robimy, dokąd zmierzamy,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jakie mamy założenia, cele</a:t>
            </a:r>
            <a:r>
              <a:rPr lang="pl-PL" dirty="0" smtClean="0"/>
              <a:t>.  Pokazujemy </a:t>
            </a:r>
            <a:r>
              <a:rPr lang="pl-PL" dirty="0" smtClean="0"/>
              <a:t>swój wizerunek.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W ramach promocji zaprojektowane zostało i wykonane: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/>
              <a:t> logo Stowarzyszenia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/>
              <a:t> stemple w kolorze złotym.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Odpowiedzialna za to była p. Grażyna Krawczyńska</a:t>
            </a:r>
            <a:r>
              <a:rPr lang="pl-PL" dirty="0" smtClean="0"/>
              <a:t>.</a:t>
            </a:r>
            <a:endParaRPr lang="pl-PL" dirty="0" smtClean="0"/>
          </a:p>
          <a:p>
            <a:pPr>
              <a:lnSpc>
                <a:spcPct val="150000"/>
              </a:lnSpc>
            </a:pPr>
            <a:r>
              <a:rPr lang="pl-PL" dirty="0" smtClean="0"/>
              <a:t>W związku ze zmianą nazwy wykonane zostały pieczątki imienne i nagłówkowe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dla członków Zarządu</a:t>
            </a:r>
            <a:r>
              <a:rPr lang="pl-PL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Zaprojektowany został kotylion dla członów Stowarzyszenia. Za projekt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 odpowiedzialna jest Pani Halina Rybczyńska.</a:t>
            </a:r>
            <a:endParaRPr lang="pl-PL" dirty="0" smtClean="0"/>
          </a:p>
          <a:p>
            <a:pPr>
              <a:lnSpc>
                <a:spcPct val="150000"/>
              </a:lnSpc>
            </a:pPr>
            <a:r>
              <a:rPr lang="pl-PL" dirty="0" smtClean="0"/>
              <a:t> </a:t>
            </a:r>
            <a:endParaRPr lang="pl-PL" dirty="0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99592" y="764704"/>
            <a:ext cx="7344816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/>
              <a:t>W ramach promocji opracowane zostały: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/>
              <a:t> opracowano i wykonano szablon do pism firmowych, który nada rangi wychodzącym pismom,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/>
              <a:t> opracowano i wykonano pismo informujące o Ogólnopolskim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Stowarzyszeniu „Nasz Reymont”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Zarówno szablon jak i pismo opracowała p. Grażyna Krawczyńska.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/>
              <a:t>  opracowano i wykonano folder Stowarzyszenia Nasz Reymont w nakładzie 200 sztuk, który został rozesłany do szkół noszących imię Reymonta oraz rozdany potencjalnym darczyńcom. Za pracę nad folderem odpowiedzialna była Prezes Ogólnopolskiego Stowarzyszenia „ Nasz Reymont”.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/>
              <a:t> opracowano i wykonano wianki ludowe, które dodadzą akcentu ludowego osobom należącym do   Stowarzyszenia.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 Wianki wykonała p. Teresa Balcerzak .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3528" y="836712"/>
            <a:ext cx="8424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Promocja  Stowarzyszenia w mediach społecznościowych </a:t>
            </a:r>
          </a:p>
          <a:p>
            <a:pPr algn="ctr"/>
            <a:r>
              <a:rPr lang="pl-PL" sz="28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oraz płynny przepływ informacji</a:t>
            </a:r>
            <a:endParaRPr lang="pl-PL" sz="2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635896" y="2636912"/>
            <a:ext cx="4943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u="sng" dirty="0" smtClean="0"/>
              <a:t>Strona</a:t>
            </a:r>
            <a:r>
              <a:rPr lang="pl-PL" sz="2800" b="1" dirty="0" smtClean="0"/>
              <a:t>:   </a:t>
            </a:r>
            <a:r>
              <a:rPr lang="pl-PL" sz="2800" dirty="0" smtClean="0"/>
              <a:t> </a:t>
            </a:r>
            <a:r>
              <a:rPr lang="pl-PL" sz="2800" i="1" dirty="0" smtClean="0">
                <a:solidFill>
                  <a:srgbClr val="0033CC"/>
                </a:solidFill>
              </a:rPr>
              <a:t>www.naszreymont.pl</a:t>
            </a:r>
            <a:endParaRPr lang="pl-PL" sz="2800" i="1" dirty="0">
              <a:solidFill>
                <a:srgbClr val="0033CC"/>
              </a:solidFill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683568" y="5805264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u="sng" dirty="0" smtClean="0"/>
              <a:t>Adres</a:t>
            </a:r>
            <a:r>
              <a:rPr lang="pl-PL" sz="2800" b="1" dirty="0" smtClean="0"/>
              <a:t>:    </a:t>
            </a:r>
            <a:r>
              <a:rPr lang="pl-PL" sz="2800" dirty="0" smtClean="0"/>
              <a:t> </a:t>
            </a:r>
            <a:r>
              <a:rPr lang="pl-PL" sz="2800" i="1" dirty="0" smtClean="0">
                <a:solidFill>
                  <a:srgbClr val="0033CC"/>
                </a:solidFill>
              </a:rPr>
              <a:t>osnaszreymont@op.pl</a:t>
            </a:r>
            <a:endParaRPr lang="pl-PL" sz="2800" i="1" dirty="0">
              <a:solidFill>
                <a:srgbClr val="0033CC"/>
              </a:soli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475656" y="3501008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u="sng" dirty="0" smtClean="0"/>
              <a:t>Grupa na komunikatorze</a:t>
            </a:r>
            <a:r>
              <a:rPr lang="pl-PL" sz="2800" b="1" dirty="0" smtClean="0"/>
              <a:t>: </a:t>
            </a:r>
            <a:r>
              <a:rPr lang="pl-PL" sz="2800" dirty="0" smtClean="0">
                <a:solidFill>
                  <a:srgbClr val="008000"/>
                </a:solidFill>
              </a:rPr>
              <a:t>WhatsApp</a:t>
            </a:r>
            <a:endParaRPr lang="pl-PL" sz="2800" dirty="0">
              <a:solidFill>
                <a:srgbClr val="008000"/>
              </a:solidFill>
            </a:endParaRPr>
          </a:p>
        </p:txBody>
      </p:sp>
      <p:pic>
        <p:nvPicPr>
          <p:cNvPr id="20482" name="Picture 2" descr="C:\Users\DELL\Desktop\WhatsA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140968"/>
            <a:ext cx="815155" cy="1152128"/>
          </a:xfrm>
          <a:prstGeom prst="rect">
            <a:avLst/>
          </a:prstGeom>
          <a:noFill/>
        </p:spPr>
      </p:pic>
      <p:pic>
        <p:nvPicPr>
          <p:cNvPr id="33794" name="Picture 2" descr="C:\Users\DELL\Desktop\Facebo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365104"/>
            <a:ext cx="1223392" cy="1296144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3707904" y="4581128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Wymiana informacji między członkami</a:t>
            </a:r>
          </a:p>
          <a:p>
            <a:pPr algn="ctr"/>
            <a:r>
              <a:rPr lang="pl-PL" sz="2400" dirty="0" smtClean="0"/>
              <a:t>Stowarzyszenia i użytkownikami</a:t>
            </a:r>
          </a:p>
          <a:p>
            <a:pPr algn="ctr"/>
            <a:r>
              <a:rPr lang="pl-PL" sz="2400" dirty="0" smtClean="0"/>
              <a:t>portalu.</a:t>
            </a:r>
            <a:endParaRPr lang="pl-PL" sz="24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83568" y="1484784"/>
            <a:ext cx="792582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/>
              <a:t>W celu promocji Stowarzyszenia oraz lepszego przepływu informacji 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dirty="0" smtClean="0"/>
              <a:t>Utworzono stronę </a:t>
            </a:r>
            <a:r>
              <a:rPr lang="pl-PL" i="1" dirty="0" smtClean="0"/>
              <a:t>www</a:t>
            </a:r>
            <a:r>
              <a:rPr lang="pl-PL" dirty="0" smtClean="0"/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dirty="0" smtClean="0"/>
              <a:t>Utworzona została grupa na komunikatorze „WhatsApp” w celu sprawniejszego</a:t>
            </a:r>
          </a:p>
          <a:p>
            <a:pPr marL="342900" indent="-342900">
              <a:lnSpc>
                <a:spcPct val="150000"/>
              </a:lnSpc>
            </a:pPr>
            <a:r>
              <a:rPr lang="pl-PL" dirty="0" smtClean="0"/>
              <a:t>	przepływu informacji pomiędzy członkami Stowarzyszenia.</a:t>
            </a:r>
          </a:p>
          <a:p>
            <a:pPr marL="342900" indent="-342900">
              <a:lnSpc>
                <a:spcPct val="150000"/>
              </a:lnSpc>
              <a:buAutoNum type="arabicPeriod" startAt="3"/>
            </a:pPr>
            <a:r>
              <a:rPr lang="pl-PL" dirty="0" smtClean="0"/>
              <a:t>Stworzono dostęp do grupy na „facebook”. Jest to miejsce pozyskiwania</a:t>
            </a:r>
          </a:p>
          <a:p>
            <a:pPr marL="342900" indent="-342900">
              <a:lnSpc>
                <a:spcPct val="150000"/>
              </a:lnSpc>
            </a:pPr>
            <a:r>
              <a:rPr lang="pl-PL" dirty="0" smtClean="0"/>
              <a:t>	informacji o nas i dla nas o bardzo szerokim zasięgu.</a:t>
            </a:r>
          </a:p>
          <a:p>
            <a:pPr marL="342900" indent="-342900">
              <a:lnSpc>
                <a:spcPct val="150000"/>
              </a:lnSpc>
              <a:buAutoNum type="arabicPeriod" startAt="4"/>
            </a:pPr>
            <a:r>
              <a:rPr lang="pl-PL" dirty="0" smtClean="0"/>
              <a:t>Utworzono adres </a:t>
            </a:r>
            <a:r>
              <a:rPr lang="pl-PL" i="1" dirty="0" smtClean="0"/>
              <a:t>email </a:t>
            </a:r>
            <a:r>
              <a:rPr lang="pl-PL" dirty="0" smtClean="0"/>
              <a:t>Stowarzyszenia </a:t>
            </a:r>
            <a:r>
              <a:rPr lang="pl-PL" dirty="0" smtClean="0">
                <a:hlinkClick r:id="rId2"/>
              </a:rPr>
              <a:t>osnaszreymont@op.pl</a:t>
            </a:r>
            <a:r>
              <a:rPr lang="pl-PL" dirty="0" smtClean="0"/>
              <a:t> </a:t>
            </a:r>
          </a:p>
          <a:p>
            <a:pPr marL="342900" indent="-342900">
              <a:lnSpc>
                <a:spcPct val="150000"/>
              </a:lnSpc>
            </a:pPr>
            <a:r>
              <a:rPr lang="pl-PL" dirty="0" smtClean="0"/>
              <a:t>       Administratorem grup jest p. Grażyna Krawczyńska.</a:t>
            </a:r>
            <a:endParaRPr lang="pl-PL" dirty="0"/>
          </a:p>
        </p:txBody>
      </p:sp>
    </p:spTree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98023" y="764704"/>
            <a:ext cx="6694718" cy="166199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pl-PL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Aktualizacja danych teleadresowych </a:t>
            </a:r>
          </a:p>
          <a:p>
            <a:pPr algn="ctr"/>
            <a:r>
              <a:rPr lang="pl-PL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Szkół Reymontowskich,</a:t>
            </a:r>
          </a:p>
          <a:p>
            <a:pPr algn="ctr"/>
            <a:r>
              <a:rPr lang="pl-PL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instytucji, fundacji I STOWARZYSZEŃ</a:t>
            </a:r>
            <a:endParaRPr lang="pl-PL" sz="2800" b="1" dirty="0" smtClean="0">
              <a:ln/>
              <a:solidFill>
                <a:schemeClr val="accent3"/>
              </a:solidFill>
            </a:endParaRPr>
          </a:p>
          <a:p>
            <a:endParaRPr lang="pl-PL" b="1" dirty="0">
              <a:ln/>
              <a:solidFill>
                <a:schemeClr val="accent3"/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827583" y="2636912"/>
          <a:ext cx="7632849" cy="2593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133"/>
                <a:gridCol w="4457433"/>
                <a:gridCol w="2544283"/>
              </a:tblGrid>
              <a:tr h="582162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Szkoły im. Wł. St. Reymonta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Adresy</a:t>
                      </a:r>
                      <a:endParaRPr lang="pl-PL" dirty="0"/>
                    </a:p>
                  </a:txBody>
                  <a:tcPr/>
                </a:tc>
              </a:tr>
              <a:tr h="1866110">
                <a:tc>
                  <a:txBody>
                    <a:bodyPr/>
                    <a:lstStyle/>
                    <a:p>
                      <a:endParaRPr lang="pl-PL" dirty="0" smtClean="0"/>
                    </a:p>
                    <a:p>
                      <a:endParaRPr lang="pl-PL" dirty="0" smtClean="0"/>
                    </a:p>
                    <a:p>
                      <a:r>
                        <a:rPr lang="pl-PL" dirty="0" smtClean="0"/>
                        <a:t>1.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sz="2400" dirty="0" smtClean="0"/>
                        <a:t>Szkoła Podstawowa im. Wł.</a:t>
                      </a:r>
                      <a:r>
                        <a:rPr lang="pl-PL" sz="2400" baseline="0" dirty="0" smtClean="0"/>
                        <a:t> St. Reymonta w </a:t>
                      </a:r>
                      <a:r>
                        <a:rPr lang="pl-PL" sz="2400" b="1" baseline="0" dirty="0" smtClean="0"/>
                        <a:t>Stróżewie</a:t>
                      </a:r>
                    </a:p>
                    <a:p>
                      <a:pPr algn="ctr"/>
                      <a:endParaRPr lang="pl-PL" sz="2400" b="1" i="1" u="sng" baseline="0" dirty="0" smtClean="0"/>
                    </a:p>
                    <a:p>
                      <a:pPr algn="ctr"/>
                      <a:r>
                        <a:rPr lang="pl-PL" i="1" u="sng" baseline="0" dirty="0" smtClean="0"/>
                        <a:t>(</a:t>
                      </a:r>
                      <a:r>
                        <a:rPr lang="pl-PL" i="1" u="none" baseline="0" dirty="0" smtClean="0"/>
                        <a:t>mazowieckie)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dirty="0" smtClean="0"/>
                    </a:p>
                    <a:p>
                      <a:pPr algn="ctr"/>
                      <a:r>
                        <a:rPr lang="pl-PL" dirty="0" smtClean="0"/>
                        <a:t>Stróżewo 50; </a:t>
                      </a:r>
                    </a:p>
                    <a:p>
                      <a:pPr algn="ctr"/>
                      <a:r>
                        <a:rPr lang="pl-PL" dirty="0" smtClean="0"/>
                        <a:t>09-142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dirty="0" smtClean="0"/>
                        <a:t>Załuski</a:t>
                      </a:r>
                    </a:p>
                    <a:p>
                      <a:pPr algn="ctr"/>
                      <a:r>
                        <a:rPr lang="pl-PL" dirty="0" smtClean="0"/>
                        <a:t>Tel. 23 661 90 06</a:t>
                      </a:r>
                    </a:p>
                    <a:p>
                      <a:pPr algn="ctr"/>
                      <a:r>
                        <a:rPr lang="pl-PL" dirty="0" smtClean="0">
                          <a:hlinkClick r:id="rId2"/>
                        </a:rPr>
                        <a:t>spstrozewo@wp.pl</a:t>
                      </a:r>
                      <a:r>
                        <a:rPr lang="pl-PL" dirty="0" smtClean="0"/>
                        <a:t> </a:t>
                      </a:r>
                    </a:p>
                    <a:p>
                      <a:pPr algn="ctr"/>
                      <a:r>
                        <a:rPr lang="pl-PL" b="1" dirty="0" smtClean="0"/>
                        <a:t>Dyr.</a:t>
                      </a:r>
                      <a:r>
                        <a:rPr lang="pl-PL" b="1" baseline="0" dirty="0" smtClean="0"/>
                        <a:t> Ewa Dylewska</a:t>
                      </a:r>
                      <a:r>
                        <a:rPr lang="pl-PL" baseline="0" dirty="0" smtClean="0"/>
                        <a:t>;  </a:t>
                      </a:r>
                      <a:r>
                        <a:rPr lang="pl-PL" i="1" baseline="0" dirty="0" smtClean="0"/>
                        <a:t>(wieś) </a:t>
                      </a:r>
                      <a:endParaRPr lang="pl-PL" i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83568" y="980728"/>
            <a:ext cx="77768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 smtClean="0"/>
              <a:t>Kolejny wręcz priorytetowym zadaniem, jakie postawiło sobie Stowarzyszenie na rok 2023 była aktualizacja danych adresowych Szkół Reymontowskich .</a:t>
            </a:r>
          </a:p>
          <a:p>
            <a:pPr>
              <a:lnSpc>
                <a:spcPct val="150000"/>
              </a:lnSpc>
            </a:pPr>
            <a:endParaRPr lang="pl-PL" dirty="0" smtClean="0"/>
          </a:p>
          <a:p>
            <a:pPr>
              <a:lnSpc>
                <a:spcPct val="150000"/>
              </a:lnSpc>
            </a:pPr>
            <a:r>
              <a:rPr lang="pl-PL" dirty="0" smtClean="0"/>
              <a:t>Po wystąpieniu do Ministerstwa przez p. Józefa Kochniarczyka, otrzymaliśmy dane, które pozwoliły na dotarcie do wszystkich szkół w Polsce noszących imię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 Wł. St. Reymonta. Pozyskane informacje dały nam wiedzę o  danych teleadresowych szkół noszących imię Wł. St. Reymonta.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Pozwoli to, nam jako Stowarzyszeniu, zaangażować wszystkie te szkoły w przedsięwzięcia dotyczące popularyzacji patrona wśród dzieci i młodzieży nie tylko z terenu kraju, ale również z poza jego granic. </a:t>
            </a:r>
            <a:endParaRPr lang="pl-PL" dirty="0"/>
          </a:p>
        </p:txBody>
      </p:sp>
    </p:spTree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99604" y="548680"/>
            <a:ext cx="6531981" cy="138499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Kolportaż materiałów promocyjnych</a:t>
            </a:r>
          </a:p>
          <a:p>
            <a:pPr algn="ctr"/>
            <a:r>
              <a:rPr lang="pl-PL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wraz z kampanią informującą o możliwości</a:t>
            </a:r>
          </a:p>
          <a:p>
            <a:pPr algn="ctr"/>
            <a:r>
              <a:rPr lang="pl-PL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pozyskania 1,5% podatku</a:t>
            </a:r>
            <a:endParaRPr lang="pl-PL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732924"/>
            <a:ext cx="1728192" cy="384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01286">
            <a:off x="760723" y="1537509"/>
            <a:ext cx="1233838" cy="2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5" name="Picture 1" descr="C:\Users\DELL\Desktop\Prezentacja 2023\Zdjęcie 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276872"/>
            <a:ext cx="2270617" cy="4032448"/>
          </a:xfrm>
          <a:prstGeom prst="rect">
            <a:avLst/>
          </a:prstGeom>
          <a:noFill/>
        </p:spPr>
      </p:pic>
      <p:pic>
        <p:nvPicPr>
          <p:cNvPr id="33794" name="Picture 2" descr="C:\Users\DELL\Desktop\Wizytówka 1,5 %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852936"/>
            <a:ext cx="3658873" cy="25955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07836" y="1556792"/>
            <a:ext cx="789241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 smtClean="0"/>
              <a:t>W ramach kampanii promocyjnej i informującej wykonane zostały:</a:t>
            </a:r>
          </a:p>
          <a:p>
            <a:pPr>
              <a:lnSpc>
                <a:spcPct val="150000"/>
              </a:lnSpc>
            </a:pPr>
            <a:endParaRPr lang="pl-PL" dirty="0" smtClean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dirty="0" smtClean="0"/>
              <a:t>Bożonarodzeniowe kartki świąteczne, które zredagowała i wykonała p. Teresa</a:t>
            </a:r>
          </a:p>
          <a:p>
            <a:pPr marL="342900" indent="-342900">
              <a:lnSpc>
                <a:spcPct val="150000"/>
              </a:lnSpc>
            </a:pPr>
            <a:r>
              <a:rPr lang="pl-PL" dirty="0" smtClean="0"/>
              <a:t>       Balcerzak zostały rozesłane  do czterdziestu Szkół Reymontowskich, Fundacji</a:t>
            </a:r>
          </a:p>
          <a:p>
            <a:pPr marL="342900" indent="-342900">
              <a:lnSpc>
                <a:spcPct val="150000"/>
              </a:lnSpc>
            </a:pPr>
            <a:r>
              <a:rPr lang="pl-PL" dirty="0" smtClean="0"/>
              <a:t>       i Stowarzyszeń w ramach promocji naszego stowarzyszenia.</a:t>
            </a:r>
          </a:p>
          <a:p>
            <a:pPr marL="342900" indent="-342900">
              <a:lnSpc>
                <a:spcPct val="150000"/>
              </a:lnSpc>
              <a:buAutoNum type="arabicPeriod" startAt="2"/>
            </a:pPr>
            <a:r>
              <a:rPr lang="pl-PL" dirty="0" smtClean="0"/>
              <a:t>Wizytówki informujące o pozyskaniu 1,5 % odpisu od podatku zredagowali</a:t>
            </a:r>
          </a:p>
          <a:p>
            <a:pPr marL="342900" indent="-342900">
              <a:lnSpc>
                <a:spcPct val="150000"/>
              </a:lnSpc>
            </a:pPr>
            <a:r>
              <a:rPr lang="pl-PL" dirty="0" smtClean="0"/>
              <a:t>       i wykonali p. G. Krawczyńska i p. M. Gąsiorowski.</a:t>
            </a:r>
          </a:p>
          <a:p>
            <a:pPr marL="342900" indent="-342900">
              <a:lnSpc>
                <a:spcPct val="150000"/>
              </a:lnSpc>
            </a:pPr>
            <a:r>
              <a:rPr lang="pl-PL" dirty="0" smtClean="0"/>
              <a:t>3.   Reaktywowano kronikę zlotów, nad którą nadzór sprawuje p. Ewa Dylewska.</a:t>
            </a:r>
            <a:endParaRPr lang="pl-PL" dirty="0"/>
          </a:p>
        </p:txBody>
      </p:sp>
    </p:spTree>
  </p:cSld>
  <p:clrMapOvr>
    <a:masterClrMapping/>
  </p:clrMapOvr>
  <p:transition spd="med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779912" y="548680"/>
            <a:ext cx="4505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Opracowanie wniosków unijnych</a:t>
            </a:r>
            <a:endParaRPr lang="pl-PL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83568" y="5085184"/>
            <a:ext cx="7973275" cy="1292662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Wniosek o dofinansowanie zadania realizowanego ze środków pozostających </a:t>
            </a:r>
          </a:p>
          <a:p>
            <a:pPr algn="ctr"/>
            <a:r>
              <a:rPr lang="pl-PL" dirty="0" smtClean="0"/>
              <a:t>w dyspozycji ministra właściwego do spraw kultury i ochrony dziedzictwa narodowego:  KULTURA LUDOWA I TRADYCYJNA 2024.</a:t>
            </a:r>
          </a:p>
          <a:p>
            <a:pPr algn="ctr"/>
            <a:r>
              <a:rPr lang="pl-PL" sz="2400" b="1" dirty="0" smtClean="0"/>
              <a:t>Nazwa zadania: Folklor i Reymont.</a:t>
            </a:r>
            <a:endParaRPr lang="pl-PL" sz="24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691680" y="3284984"/>
            <a:ext cx="7242432" cy="1661993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Wniosek o dofinansowanie. Projekt w ramach współpracy z Fundacją</a:t>
            </a:r>
          </a:p>
          <a:p>
            <a:pPr algn="ctr"/>
            <a:r>
              <a:rPr lang="pl-PL" dirty="0" smtClean="0"/>
              <a:t>POMOC POLAKOM NA WSCHODZIE</a:t>
            </a:r>
          </a:p>
          <a:p>
            <a:pPr algn="ctr"/>
            <a:r>
              <a:rPr lang="pl-PL" sz="2400" dirty="0" smtClean="0"/>
              <a:t>Obszar – kultura/promocja Polski</a:t>
            </a:r>
          </a:p>
          <a:p>
            <a:pPr algn="ctr"/>
            <a:r>
              <a:rPr lang="pl-PL" sz="2400" b="1" dirty="0" smtClean="0"/>
              <a:t>Nazwa zadania: Jubileusz nagrody Nobla dla Reymonta.</a:t>
            </a:r>
          </a:p>
          <a:p>
            <a:pPr algn="ctr"/>
            <a:endParaRPr lang="pl-PL" dirty="0"/>
          </a:p>
        </p:txBody>
      </p:sp>
      <p:pic>
        <p:nvPicPr>
          <p:cNvPr id="57346" name="Picture 2" descr="C:\Users\DELL\Desktop\Prezentacja 2023\Zdjęcie 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2088232" cy="3163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99592" y="1124744"/>
            <a:ext cx="7416824" cy="45259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pl-PL" sz="1800" dirty="0" smtClean="0"/>
              <a:t>Plan pracy na rok 2023 to wycinek z założenia Programu jakie postawiło przed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800" dirty="0" smtClean="0"/>
              <a:t> sobą Ogólnopolskie Stowarzyszenie „Nasz Reymont” na lata 2022-2027.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800" dirty="0" smtClean="0"/>
              <a:t>Reymont powiedział:</a:t>
            </a:r>
          </a:p>
          <a:p>
            <a:pPr algn="ctr">
              <a:lnSpc>
                <a:spcPct val="150000"/>
              </a:lnSpc>
              <a:buNone/>
            </a:pPr>
            <a:r>
              <a:rPr lang="pl-PL" sz="1800" dirty="0" smtClean="0"/>
              <a:t> </a:t>
            </a:r>
            <a:r>
              <a:rPr lang="pl-PL" sz="1800" b="1" i="1" dirty="0" smtClean="0"/>
              <a:t>„ WSZYSTKIEGO  MOŻNA  DOKONAĆ  DOPÓTY, </a:t>
            </a:r>
          </a:p>
          <a:p>
            <a:pPr algn="ctr">
              <a:lnSpc>
                <a:spcPct val="150000"/>
              </a:lnSpc>
              <a:buNone/>
            </a:pPr>
            <a:r>
              <a:rPr lang="pl-PL" sz="1800" b="1" i="1" dirty="0" smtClean="0"/>
              <a:t> DOPÓKI  MA  SIĘ  MARZENIA”.</a:t>
            </a:r>
          </a:p>
          <a:p>
            <a:pPr algn="ctr">
              <a:lnSpc>
                <a:spcPct val="150000"/>
              </a:lnSpc>
              <a:buNone/>
            </a:pPr>
            <a:endParaRPr lang="pl-PL" sz="1800" b="1" i="1" dirty="0" smtClean="0"/>
          </a:p>
          <a:p>
            <a:pPr algn="just">
              <a:lnSpc>
                <a:spcPct val="150000"/>
              </a:lnSpc>
              <a:buNone/>
            </a:pPr>
            <a:r>
              <a:rPr lang="pl-PL" sz="1800" dirty="0" smtClean="0"/>
              <a:t>I pomimo, że jesteśmy rozproszeni po całej Polsce, to marzeniem naszym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800" dirty="0" smtClean="0"/>
              <a:t>było zrealizować jak najwięcej zadań. </a:t>
            </a:r>
          </a:p>
          <a:p>
            <a:pPr algn="just">
              <a:lnSpc>
                <a:spcPct val="150000"/>
              </a:lnSpc>
              <a:buNone/>
            </a:pPr>
            <a:r>
              <a:rPr lang="pl-PL" sz="1800" dirty="0" smtClean="0"/>
              <a:t>Czy to się udało sami Państwo oceńcie?</a:t>
            </a:r>
          </a:p>
          <a:p>
            <a:pPr>
              <a:lnSpc>
                <a:spcPct val="150000"/>
              </a:lnSpc>
              <a:buNone/>
            </a:pPr>
            <a:endParaRPr lang="pl-PL" sz="18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7584" y="980728"/>
            <a:ext cx="7272808" cy="5035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 smtClean="0"/>
              <a:t>W ramach pozyskiwania funduszy Stowarzyszenie złożyło </a:t>
            </a:r>
          </a:p>
          <a:p>
            <a:pPr algn="ctr">
              <a:lnSpc>
                <a:spcPct val="150000"/>
              </a:lnSpc>
            </a:pPr>
            <a:r>
              <a:rPr lang="pl-PL" b="1" dirty="0" smtClean="0"/>
              <a:t>dwa wnioski o dofinansowanie.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dirty="0" smtClean="0"/>
              <a:t>Celem </a:t>
            </a:r>
            <a:r>
              <a:rPr lang="pl-PL" b="1" dirty="0" smtClean="0"/>
              <a:t>pierwszego wniosku </a:t>
            </a:r>
            <a:r>
              <a:rPr lang="pl-PL" dirty="0" smtClean="0"/>
              <a:t>jest upamiętnienie setnej rocznicy przyznania literackiej nagrody Nobla Wł. St. Reymontowi.</a:t>
            </a:r>
          </a:p>
          <a:p>
            <a:pPr marL="342900" indent="-342900">
              <a:lnSpc>
                <a:spcPct val="150000"/>
              </a:lnSpc>
            </a:pPr>
            <a:r>
              <a:rPr lang="pl-PL" dirty="0" smtClean="0"/>
              <a:t>       Realizację wniosku zaplanowano na miesiąc wrzesień w szkole w Kołaczkowie we współpracy z p. dyrektor Beatą Machowiak. Współpraca</a:t>
            </a:r>
          </a:p>
          <a:p>
            <a:pPr marL="342900" indent="-342900">
              <a:lnSpc>
                <a:spcPct val="150000"/>
              </a:lnSpc>
            </a:pPr>
            <a:r>
              <a:rPr lang="pl-PL" dirty="0" smtClean="0"/>
              <a:t>       obejmuje dzieci z Polski, Litwy i Kanady. Zadaniem wniosku jest promocja zlotu, konkursu recytatorskiego i plastycznego, przyjęcie delegacji z Kanady i Litwy, nagrody oraz bilety.</a:t>
            </a:r>
          </a:p>
          <a:p>
            <a:pPr marL="342900" indent="-342900">
              <a:lnSpc>
                <a:spcPct val="150000"/>
              </a:lnSpc>
            </a:pPr>
            <a:r>
              <a:rPr lang="pl-PL" dirty="0" smtClean="0"/>
              <a:t>       Koordynatorami projektu jest p. Jolanta Lechowska-Białecka i</a:t>
            </a:r>
          </a:p>
          <a:p>
            <a:pPr marL="342900" indent="-342900">
              <a:lnSpc>
                <a:spcPct val="150000"/>
              </a:lnSpc>
            </a:pPr>
            <a:r>
              <a:rPr lang="pl-PL" dirty="0" smtClean="0"/>
              <a:t>        p. Mirosława Lechowska.</a:t>
            </a:r>
          </a:p>
          <a:p>
            <a:pPr marL="342900" indent="-342900">
              <a:lnSpc>
                <a:spcPct val="150000"/>
              </a:lnSpc>
            </a:pPr>
            <a:r>
              <a:rPr lang="pl-PL" dirty="0" smtClean="0"/>
              <a:t>      </a:t>
            </a:r>
            <a:endParaRPr lang="pl-PL" dirty="0"/>
          </a:p>
        </p:txBody>
      </p:sp>
    </p:spTree>
  </p:cSld>
  <p:clrMapOvr>
    <a:masterClrMapping/>
  </p:clrMapOvr>
  <p:transition spd="med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43608" y="1412776"/>
            <a:ext cx="74168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pl-PL" dirty="0" smtClean="0"/>
              <a:t>2. Celem </a:t>
            </a:r>
            <a:r>
              <a:rPr lang="pl-PL" b="1" dirty="0" smtClean="0"/>
              <a:t>drugiego wniosku </a:t>
            </a:r>
            <a:r>
              <a:rPr lang="pl-PL" dirty="0" smtClean="0"/>
              <a:t>jest ożywienie i popularyzacja zanikającej dziedziny rękodzieła ludowego, warsztaty wycinanek łowickich, haftu, wyrobów inspirowanych motywami ludowymi.</a:t>
            </a:r>
          </a:p>
          <a:p>
            <a:pPr marL="342900" indent="-342900">
              <a:lnSpc>
                <a:spcPct val="150000"/>
              </a:lnSpc>
            </a:pPr>
            <a:r>
              <a:rPr lang="pl-PL" dirty="0" smtClean="0"/>
              <a:t>      Wniosek będzie realizowany w szkołach noszących imię Wł. St. Reymonta. </a:t>
            </a:r>
          </a:p>
          <a:p>
            <a:pPr marL="342900" indent="-342900">
              <a:lnSpc>
                <a:spcPct val="150000"/>
              </a:lnSpc>
            </a:pPr>
            <a:r>
              <a:rPr lang="pl-PL" dirty="0" smtClean="0"/>
              <a:t>      Koordynatorami projektu jest p. Teresa Balcerzak i p. Jolanta Lechowska-Białecka.</a:t>
            </a:r>
          </a:p>
        </p:txBody>
      </p:sp>
    </p:spTree>
  </p:cSld>
  <p:clrMapOvr>
    <a:masterClrMapping/>
  </p:clrMapOvr>
  <p:transition spd="med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95391" y="692696"/>
            <a:ext cx="7903959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Wypracowanie zasad współpracy z:</a:t>
            </a:r>
          </a:p>
          <a:p>
            <a:pPr algn="ctr"/>
            <a:endParaRPr lang="pl-PL" sz="2800" b="1" dirty="0" smtClean="0"/>
          </a:p>
          <a:p>
            <a:pPr>
              <a:buFont typeface="Arial" pitchFamily="34" charset="0"/>
              <a:buChar char="•"/>
            </a:pPr>
            <a:r>
              <a:rPr lang="pl-PL" sz="2800" dirty="0" smtClean="0">
                <a:solidFill>
                  <a:srgbClr val="008000"/>
                </a:solidFill>
              </a:rPr>
              <a:t> Ogólnopolskim Klubem Szkół Reymontowskich</a:t>
            </a:r>
          </a:p>
          <a:p>
            <a:pPr>
              <a:buFont typeface="Arial" pitchFamily="34" charset="0"/>
              <a:buChar char="•"/>
            </a:pPr>
            <a:endParaRPr lang="pl-PL" sz="2800" dirty="0" smtClean="0">
              <a:solidFill>
                <a:srgbClr val="008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l-PL" sz="2800" dirty="0" smtClean="0">
                <a:solidFill>
                  <a:srgbClr val="008000"/>
                </a:solidFill>
              </a:rPr>
              <a:t> Fundacją Wł. Reymonta w Lipcach Reymontowskich</a:t>
            </a:r>
          </a:p>
          <a:p>
            <a:pPr>
              <a:buFont typeface="Arial" pitchFamily="34" charset="0"/>
              <a:buChar char="•"/>
            </a:pPr>
            <a:endParaRPr lang="pl-PL" sz="2800" dirty="0" smtClean="0">
              <a:solidFill>
                <a:srgbClr val="008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l-PL" sz="2800" dirty="0" smtClean="0">
                <a:solidFill>
                  <a:srgbClr val="008000"/>
                </a:solidFill>
              </a:rPr>
              <a:t> Krajowym Stowarzyszeniem Pomocy Szkole</a:t>
            </a:r>
          </a:p>
          <a:p>
            <a:pPr>
              <a:buFont typeface="Arial" pitchFamily="34" charset="0"/>
              <a:buChar char="•"/>
            </a:pPr>
            <a:endParaRPr lang="pl-PL" sz="2800" dirty="0" smtClean="0">
              <a:solidFill>
                <a:srgbClr val="008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pl-PL" sz="2800" dirty="0" smtClean="0">
                <a:solidFill>
                  <a:srgbClr val="008000"/>
                </a:solidFill>
              </a:rPr>
              <a:t> Fundacją Reymonta w Kanadzie</a:t>
            </a:r>
            <a:endParaRPr lang="pl-PL" sz="2800" dirty="0">
              <a:solidFill>
                <a:srgbClr val="008000"/>
              </a:solidFill>
            </a:endParaRPr>
          </a:p>
        </p:txBody>
      </p:sp>
      <p:pic>
        <p:nvPicPr>
          <p:cNvPr id="35842" name="Picture 2" descr="IMG_25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4108" y="4005064"/>
            <a:ext cx="3240358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C:\Users\DELL\Desktop\Zdjęci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88640"/>
            <a:ext cx="3442867" cy="3164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846" name="Picture 6" descr="Zdjecie-9-sca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717032"/>
            <a:ext cx="3672406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847" name="Picture 7" descr="C:\Users\DELL\Desktop\Zdjęcie 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76672"/>
            <a:ext cx="3000950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DELL\Desktop\Zdjęcie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3456384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DELL\Desktop\Zdjęcie 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42081">
            <a:off x="4012914" y="2947914"/>
            <a:ext cx="4806562" cy="2551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:\Users\DELL\Desktop\Prezentacja 2023\Zdjęcie 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6080675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796" name="Picture 4" descr="C:\Users\DELL\Desktop\Prezentacja 2023\Zdjęcie 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7108" y="3429000"/>
            <a:ext cx="7040783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DELL\Desktop\Prezentacja 2023\Zdjęcie 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46702"/>
            <a:ext cx="4824536" cy="36184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843" name="Picture 3" descr="C:\Users\DELL\Desktop\Prezentacja 2023\Zdjęcie 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700808"/>
            <a:ext cx="3132348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5578" y="980728"/>
            <a:ext cx="7955255" cy="5493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 smtClean="0"/>
              <a:t>Celem szeroko pojętej współpracy z Ogólnopolskim</a:t>
            </a:r>
          </a:p>
          <a:p>
            <a:pPr algn="ctr">
              <a:lnSpc>
                <a:spcPct val="150000"/>
              </a:lnSpc>
            </a:pPr>
            <a:r>
              <a:rPr lang="pl-PL" b="1" dirty="0" smtClean="0"/>
              <a:t>Klubem  Szkół Reymontowskich, Fundacją Reymonta w Lipcach Reymontowskich</a:t>
            </a:r>
          </a:p>
          <a:p>
            <a:pPr algn="ctr">
              <a:lnSpc>
                <a:spcPct val="150000"/>
              </a:lnSpc>
            </a:pPr>
            <a:r>
              <a:rPr lang="pl-PL" b="1" dirty="0" smtClean="0"/>
              <a:t> i Krajowym Stowarzyszeniem Pomocy Szkole jest </a:t>
            </a:r>
          </a:p>
          <a:p>
            <a:pPr algn="ctr">
              <a:lnSpc>
                <a:spcPct val="150000"/>
              </a:lnSpc>
            </a:pPr>
            <a:r>
              <a:rPr lang="pl-PL" b="1" dirty="0" smtClean="0"/>
              <a:t>wypracowanie  owocnych zasad tej współpracy polegającej na: 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1. Wspólnych uroczystościach.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2. Integracji środowisk Reymontowskich w kraju i za granicą.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3. Współpracy podczas wszelkiego rodzaju przedsięwzięć.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4. Wspólnym finansowaniu np. nagród w konkursach.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5. Czerpaniu dobrych wzorców.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6. Pomocy dzieciom i młodzieży – finansowa, merytoryczna.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7. Dzieleniu się wiedzą i doświadczeniem.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A wszystko to w cudownej, niepowtarzalnej atmosferze, w duchu Reymontowskich 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wartości.</a:t>
            </a:r>
            <a:endParaRPr lang="pl-PL" dirty="0"/>
          </a:p>
        </p:txBody>
      </p:sp>
    </p:spTree>
  </p:cSld>
  <p:clrMapOvr>
    <a:masterClrMapping/>
  </p:clrMapOvr>
  <p:transition spd="med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52236" y="404664"/>
            <a:ext cx="8026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Współpraca z parlamentarzystami i organami samorządowymi</a:t>
            </a:r>
            <a:endParaRPr lang="pl-PL" sz="20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6867" name="Picture 3" descr="C:\Users\DELL\Desktop\Prezentacja 2023\Zdjęcie 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2860416" cy="5085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868" name="Picture 4" descr="C:\Users\DELL\Desktop\Prezentacja 2023\Zdjęcie 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340768"/>
            <a:ext cx="3672408" cy="4896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DELL\Desktop\Prezentacja 2023\Zdjęcie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76672"/>
            <a:ext cx="7968885" cy="5976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620688"/>
            <a:ext cx="7776864" cy="95410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Wspólne kolędowanie w Kutnie rozpoczęło realizację założeń na rok 2023.</a:t>
            </a:r>
            <a:endParaRPr lang="pl-PL" sz="28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6" name="Picture 4" descr="IMG_59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772816"/>
            <a:ext cx="2286000" cy="1524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IMG_59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204864"/>
            <a:ext cx="2286000" cy="1524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0" name="Picture 8" descr="https://naszreymont.pl/wp-content/gallery/koledowanie-w-kutnie/IMG_59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509120"/>
            <a:ext cx="2280254" cy="17101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4" name="Picture 12" descr="IMG_59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077072"/>
            <a:ext cx="2286000" cy="16680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86" name="Picture 14" descr="IMG_595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4509120"/>
            <a:ext cx="2286000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90" name="Picture 18" descr="IMG_59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2132856"/>
            <a:ext cx="2286000" cy="1524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DELL\Desktop\Prezentacja 2023\Zdjęcie 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2255720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915" name="Picture 3" descr="C:\Users\DELL\Desktop\Prezentacja 2023\Zdjęcie 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4005064"/>
            <a:ext cx="3068960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916" name="Picture 4" descr="C:\Users\DELL\Desktop\Prezentacja 2023\Zdjęcie 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548680"/>
            <a:ext cx="2594880" cy="561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59476" y="836712"/>
            <a:ext cx="72515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Dumą napawa fakt, że Ogólnopolskie Stowarzyszenie „Nasz Reymont”</a:t>
            </a:r>
          </a:p>
          <a:p>
            <a:pPr algn="ctr"/>
            <a:r>
              <a:rPr lang="pl-PL" b="1" dirty="0" smtClean="0"/>
              <a:t> podjęło współpracę z: </a:t>
            </a:r>
          </a:p>
          <a:p>
            <a:pPr algn="ctr"/>
            <a:endParaRPr lang="pl-PL" b="1" dirty="0" smtClean="0"/>
          </a:p>
          <a:p>
            <a:pPr marL="342900" indent="-342900" algn="just">
              <a:buAutoNum type="arabicPeriod"/>
            </a:pPr>
            <a:r>
              <a:rPr lang="pl-PL" dirty="0" smtClean="0"/>
              <a:t>Panią Bożeną Żelazowską – Wiceminister w Ministerstwie Kultury</a:t>
            </a:r>
          </a:p>
          <a:p>
            <a:pPr marL="342900" indent="-342900" algn="just"/>
            <a:r>
              <a:rPr lang="pl-PL" dirty="0" smtClean="0"/>
              <a:t>       i Dziedzictwa Narodowego .</a:t>
            </a:r>
          </a:p>
          <a:p>
            <a:pPr marL="342900" indent="-342900" algn="just">
              <a:buAutoNum type="arabicPeriod" startAt="2"/>
            </a:pPr>
            <a:r>
              <a:rPr lang="pl-PL" dirty="0" smtClean="0"/>
              <a:t>Panem Tadeuszem Samborskim – Posłem na Sejm RP.</a:t>
            </a:r>
          </a:p>
          <a:p>
            <a:pPr marL="342900" indent="-342900" algn="just">
              <a:buAutoNum type="arabicPeriod" startAt="2"/>
            </a:pPr>
            <a:r>
              <a:rPr lang="pl-PL" dirty="0" smtClean="0"/>
              <a:t>Panią Joanną Fabisiak – Posłanką na Sejm RP.</a:t>
            </a:r>
          </a:p>
          <a:p>
            <a:pPr marL="342900" indent="-342900" algn="just">
              <a:buAutoNum type="arabicPeriod" startAt="2"/>
            </a:pPr>
            <a:r>
              <a:rPr lang="pl-PL" dirty="0" smtClean="0"/>
              <a:t>Panią Teresą Waszczak – Wójtem Gminy Kołaczkowo.</a:t>
            </a:r>
          </a:p>
          <a:p>
            <a:pPr marL="342900" indent="-342900" algn="just">
              <a:buAutoNum type="arabicPeriod" startAt="2"/>
            </a:pPr>
            <a:r>
              <a:rPr lang="pl-PL" dirty="0" smtClean="0"/>
              <a:t>Panią Justyną Jasińską – Wójtem Gminy Kutno.</a:t>
            </a:r>
          </a:p>
          <a:p>
            <a:pPr marL="342900" indent="-342900" algn="just">
              <a:buAutoNum type="arabicPeriod" startAt="2"/>
            </a:pPr>
            <a:r>
              <a:rPr lang="pl-PL" dirty="0" smtClean="0"/>
              <a:t>Panem Robertem Zakrzewskim – Starostą Powiatu Radomsko.</a:t>
            </a:r>
          </a:p>
          <a:p>
            <a:pPr marL="342900" indent="-342900" algn="just"/>
            <a:r>
              <a:rPr lang="pl-PL" dirty="0" smtClean="0"/>
              <a:t>  	Dzięki zaangażowaniu Pani Hanny Nagórek, dyrektorów szkół noszących imię Wł. St. Reymonta – Pani Beaty Machowiak, Pana Przemysława Kubickiego, Pani dr Izabeli Iwanowicz współpraca  z organami samorządowymi pozwoliła na osiągnięcie sukcesów</a:t>
            </a:r>
          </a:p>
          <a:p>
            <a:pPr marL="342900" indent="-342900" algn="just"/>
            <a:r>
              <a:rPr lang="pl-PL" dirty="0" smtClean="0"/>
              <a:t>	Podczas organizacji zlotów szkół Reymontowskich, oraz przedsięwzięć</a:t>
            </a:r>
          </a:p>
          <a:p>
            <a:pPr marL="342900" indent="-342900" algn="just"/>
            <a:r>
              <a:rPr lang="pl-PL" dirty="0" smtClean="0"/>
              <a:t>	związanych z patronem.</a:t>
            </a:r>
            <a:endParaRPr lang="pl-PL" dirty="0"/>
          </a:p>
        </p:txBody>
      </p:sp>
    </p:spTree>
  </p:cSld>
  <p:clrMapOvr>
    <a:masterClrMapping/>
  </p:clrMapOvr>
  <p:transition spd="med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64739" y="620688"/>
            <a:ext cx="6655284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Posiedzenie Zarządu oraz Członków</a:t>
            </a:r>
          </a:p>
          <a:p>
            <a:pPr algn="ctr"/>
            <a:r>
              <a:rPr lang="pl-PL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Ogólnopolskiego Stowarzyszenia Nasz Reymont </a:t>
            </a:r>
            <a:endParaRPr lang="pl-PL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628800"/>
            <a:ext cx="3132700" cy="1844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844824"/>
            <a:ext cx="2782293" cy="1556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861048"/>
            <a:ext cx="2794453" cy="2780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3" y="3501456"/>
            <a:ext cx="3888432" cy="291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26926" y="1124744"/>
            <a:ext cx="817031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 smtClean="0"/>
              <a:t>Zgodnie z założeniami Statutu  Ogólnopolskiego Stowarzyszenia „Nasz Reymont”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realizując plan pracy na rok 2023, wspólnie ustalony został harmonogram posiedzeń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Zarządu i Członków Stowarzyszenia. Zebrania odbywają się w miejscu siedziby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 Stowarzyszenia w Kutnie przy ul. Jesiennej 2.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Zarząd w okresie styczeń – grudzień 2023r odbył cztery posiedzenia, na których podjął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jedenaście uchwał.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Zebrania były protokółowane a wszystkie uchwały wykonane.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Wszystkie spotkania odbywały się w atmosferze przyjaźni, szacunku, wzajemnego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zaufania i ogromnego zaangażowania.</a:t>
            </a:r>
          </a:p>
          <a:p>
            <a:pPr algn="just">
              <a:lnSpc>
                <a:spcPct val="150000"/>
              </a:lnSpc>
            </a:pPr>
            <a:endParaRPr lang="pl-PL" dirty="0"/>
          </a:p>
        </p:txBody>
      </p:sp>
    </p:spTree>
  </p:cSld>
  <p:clrMapOvr>
    <a:masterClrMapping/>
  </p:clrMapOvr>
  <p:transition spd="med"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9573" y="332656"/>
            <a:ext cx="82048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INTEGRACJA SZKÓŁ I ŚRODOWISK REYMONTOWSKICH</a:t>
            </a:r>
          </a:p>
          <a:p>
            <a:pPr algn="ctr"/>
            <a:r>
              <a:rPr lang="pl-PL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KONKURSY REYMONTOWSKIE</a:t>
            </a:r>
            <a:endParaRPr lang="pl-PL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9938" name="Picture 2" descr="C:\Users\DELL\Desktop\Prezentacja 2023\Zdjęcie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4104455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9939" name="Picture 3" descr="C:\Users\DELL\Desktop\Prezentacja 2023\Zdjęcie 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844824"/>
            <a:ext cx="3477194" cy="4077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DELL\Desktop\Prezentacja 2023\Zdjęcie 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3834426" cy="5112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63" name="Picture 3" descr="C:\Users\DELL\Desktop\Prezentacja 2023\Zdjęcie 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1502" y="476672"/>
            <a:ext cx="4266474" cy="5688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DELL\Desktop\Prezentacja 2023\Zdjęcie 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4185084" cy="2790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987" name="Picture 3" descr="C:\Users\DELL\Desktop\Prezentacja 2023\Zdjęcie 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852936"/>
            <a:ext cx="5013176" cy="3759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5576" y="548680"/>
            <a:ext cx="7937558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 smtClean="0"/>
              <a:t>W ramach pięcioletniego programu, w zadaniach na rok 2023, Ogólnopolskie</a:t>
            </a:r>
          </a:p>
          <a:p>
            <a:pPr algn="ctr">
              <a:lnSpc>
                <a:spcPct val="150000"/>
              </a:lnSpc>
            </a:pPr>
            <a:r>
              <a:rPr lang="pl-PL" b="1" dirty="0" smtClean="0"/>
              <a:t>Stowarzyszenie „Nasz Reymont”  , przeprowadziło ogólnopolski konkurs</a:t>
            </a:r>
          </a:p>
          <a:p>
            <a:pPr algn="ctr">
              <a:lnSpc>
                <a:spcPct val="150000"/>
              </a:lnSpc>
            </a:pPr>
            <a:r>
              <a:rPr lang="pl-PL" b="1" dirty="0" smtClean="0"/>
              <a:t>„Wianek dla Jagny”.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Przygotowano i przeprowadzono ogólnopolski konkurs „Wianek dla Jagny”.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Konkurs przybrał formę cykliczną, a jego pierwsza edycja odbyła się w Szkole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Podstawowej nr 4 im. Wł. St. Reymonta w Radomsku.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Dzięki ogromnemu zaangażowaniu Pani Dyrektor dr Izabeli Iwanowicz, konkurs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miał piękną oprawę plastyczną i cieszył się ogromnym powodzeniem. 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Szkoły licznie wzięły udział w konkursie, a główna bohaterka Jagna </a:t>
            </a:r>
            <a:r>
              <a:rPr lang="pl-PL" i="1" dirty="0" smtClean="0"/>
              <a:t>(Emilia</a:t>
            </a:r>
          </a:p>
          <a:p>
            <a:pPr>
              <a:lnSpc>
                <a:spcPct val="150000"/>
              </a:lnSpc>
            </a:pPr>
            <a:r>
              <a:rPr lang="pl-PL" i="1" dirty="0" smtClean="0"/>
              <a:t>Krakowska),</a:t>
            </a:r>
            <a:r>
              <a:rPr lang="pl-PL" dirty="0" smtClean="0"/>
              <a:t> zachwycona pomysłem skierowała ogrom podziękowań w stronę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Pani dr Izabeli Iwanowicz ale przede wszystkim pomysłodawczyni tego konkursu,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Pani Grażyny Krawczyńskiej.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Konkurs to nie tylko wiedza merytoryczna o kulturze i tradycji, ale przede wszystkim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cudowna zabawa.</a:t>
            </a:r>
            <a:endParaRPr lang="pl-PL" dirty="0"/>
          </a:p>
        </p:txBody>
      </p:sp>
    </p:spTree>
  </p:cSld>
  <p:clrMapOvr>
    <a:masterClrMapping/>
  </p:clrMapOvr>
  <p:transition spd="med"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96397" y="404664"/>
            <a:ext cx="8204875" cy="830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</a:rPr>
              <a:t>INTEGRACJA SZKÓŁ I ŚRODOWISK REYMONTOWSKICH</a:t>
            </a:r>
          </a:p>
          <a:p>
            <a:pPr algn="ctr"/>
            <a:r>
              <a:rPr lang="pl-PL" sz="2000" b="1" dirty="0" smtClean="0">
                <a:solidFill>
                  <a:schemeClr val="tx1"/>
                </a:solidFill>
              </a:rPr>
              <a:t>SPOTKANIA Z LUDŹMI KULTURY, SZTUKI, RUCHU REYMONTOWSKIEGO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43010" name="Picture 2" descr="C:\Users\DELL\Desktop\Prezentacja 2023\Zdjęcie 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92896"/>
            <a:ext cx="4968552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1" name="Picture 3" descr="C:\Users\DELL\Desktop\Prezentacja 2023\Zdjęcie 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916832"/>
            <a:ext cx="3240360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DELL\Desktop\Prezentacja 2023\Zdjęcie 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2819113" cy="6264696"/>
          </a:xfrm>
          <a:prstGeom prst="rect">
            <a:avLst/>
          </a:prstGeom>
          <a:noFill/>
        </p:spPr>
      </p:pic>
      <p:pic>
        <p:nvPicPr>
          <p:cNvPr id="44035" name="Picture 3" descr="C:\Users\DELL\Desktop\Prezentacja 2023\Zdjęcie 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476672"/>
            <a:ext cx="5664630" cy="42484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95536" y="1196752"/>
            <a:ext cx="8389989" cy="4662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b="1" dirty="0" smtClean="0"/>
              <a:t>Wspólne kolędowanie w Kutnie </a:t>
            </a:r>
            <a:r>
              <a:rPr lang="pl-PL" dirty="0" smtClean="0"/>
              <a:t>rozpoczęło realizację założeń na rok 2023.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 Dziękuję wszystkim , którzy włączyli się w to cudowne wydarzenie.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Dziękuję za poświęcony czas i trud dyrektorom szkół noszących  imię Wł. St. Reymonta,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 Pani Justynie Jasińskiej Wójt Gminy Kutno, Zarządowi Fundacji Wł. Reymonta w 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Lipcach Reymontowskich na czele z Prezesem Zarządu Panem Jerzym Kabatem, Pani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Mirosławie Lechowskiej Przewodniczącej Ogólnopolskiego Klubu Szkół Reymontowskich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 nauczycielom,  którzy przygotowali dzieci ale przede wszystkim dzieciom, który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 wprowadziły zebranych w atmosferę kolęd i pastorałek.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Nie sposób pominąć tutaj Księdza Stanisława Zarosę, jako gospodarza uroczystości.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Była to bardzo wartościowa lekcja kultywowania tradycji, zachowania wiary, 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Polskości i promocja Stowarzyszenia.</a:t>
            </a:r>
            <a:endParaRPr lang="pl-PL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548680"/>
            <a:ext cx="810247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Niewątpliwie najważniejsze spotkanie Rodziny Reymontowskiej w 2023 roku to </a:t>
            </a:r>
          </a:p>
          <a:p>
            <a:r>
              <a:rPr lang="pl-PL" b="1" dirty="0" smtClean="0"/>
              <a:t>spotkanie w Chlewiskach.</a:t>
            </a:r>
          </a:p>
          <a:p>
            <a:r>
              <a:rPr lang="pl-PL" b="1" dirty="0" smtClean="0"/>
              <a:t> </a:t>
            </a:r>
          </a:p>
          <a:p>
            <a:r>
              <a:rPr lang="pl-PL" dirty="0" smtClean="0"/>
              <a:t>Ogólnopolskie Stowarzyszenie „Nasz Reymont” zorganizowało trzydniową </a:t>
            </a:r>
          </a:p>
          <a:p>
            <a:r>
              <a:rPr lang="pl-PL" dirty="0" smtClean="0"/>
              <a:t>konferencję z udziałem twórców Ogólnopolskiego</a:t>
            </a:r>
          </a:p>
          <a:p>
            <a:r>
              <a:rPr lang="pl-PL" dirty="0" smtClean="0"/>
              <a:t>Ruchu Reymontowskiego. „Reymontówka” to zabytkowy dworek z XIX wieku</a:t>
            </a:r>
          </a:p>
          <a:p>
            <a:r>
              <a:rPr lang="pl-PL" dirty="0" smtClean="0"/>
              <a:t>Wybudowany dla rodziny Różańskich, który wykupiła wdowa po Wł. St. Reymoncie</a:t>
            </a:r>
          </a:p>
          <a:p>
            <a:pPr>
              <a:buFontTx/>
              <a:buChar char="-"/>
            </a:pPr>
            <a:r>
              <a:rPr lang="pl-PL" dirty="0" smtClean="0"/>
              <a:t> Aurelia.</a:t>
            </a:r>
          </a:p>
          <a:p>
            <a:r>
              <a:rPr lang="pl-PL" dirty="0" smtClean="0"/>
              <a:t>Chlewiska to miejsce gdzie zrodził się pomysł ruchu Reymontowskiego. To tutaj</a:t>
            </a:r>
          </a:p>
          <a:p>
            <a:r>
              <a:rPr lang="pl-PL" dirty="0" smtClean="0"/>
              <a:t>zapadły główne ustalenia dotyczące Zlotów Szkół Reymontowskich.</a:t>
            </a:r>
          </a:p>
          <a:p>
            <a:r>
              <a:rPr lang="pl-PL" dirty="0" smtClean="0"/>
              <a:t>Spotkanie w Chlewiskach to kolejny dowód na to, że marzenia się spełniają.</a:t>
            </a:r>
          </a:p>
          <a:p>
            <a:r>
              <a:rPr lang="pl-PL" dirty="0" smtClean="0"/>
              <a:t>Spotkanie pełne wspomnień, refleksji, niezapomnianych chwil. Oparte na </a:t>
            </a:r>
          </a:p>
          <a:p>
            <a:r>
              <a:rPr lang="pl-PL" dirty="0" smtClean="0"/>
              <a:t>wspomnieniach osób, które powołały do życia Ruch Reymontowski, tchnęły ducha</a:t>
            </a:r>
          </a:p>
          <a:p>
            <a:r>
              <a:rPr lang="pl-PL" dirty="0" smtClean="0"/>
              <a:t>w Rodzinę Reymontowską. To dzięki takim osobom jak p. Hanna Nagórek, p. Andrzej </a:t>
            </a:r>
          </a:p>
          <a:p>
            <a:r>
              <a:rPr lang="pl-PL" dirty="0" smtClean="0"/>
              <a:t>Roman, p. Tadeusz Samborski, p. Bożena Żelazowska przetrwała tradycja, która do</a:t>
            </a:r>
          </a:p>
          <a:p>
            <a:r>
              <a:rPr lang="pl-PL" dirty="0" smtClean="0"/>
              <a:t>dziś skrzętnie pielęgnowana przynosi wymierne sukcesy.</a:t>
            </a:r>
            <a:endParaRPr lang="pl-PL" dirty="0"/>
          </a:p>
        </p:txBody>
      </p:sp>
    </p:spTree>
  </p:cSld>
  <p:clrMapOvr>
    <a:masterClrMapping/>
  </p:clrMapOvr>
  <p:transition spd="med"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DELL\Desktop\Prezentacja 2023\Zdjęcie 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8424936" cy="631870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DELL\Desktop\Prezentacja 2023\Zdjęcie 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76672"/>
            <a:ext cx="6408712" cy="6120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C:\Users\DELL\Desktop\Prezentacja 2023\Zdjęcie 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600391" cy="4302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C:\Users\DELL\Desktop\Prezentacja 2023\Zdjęcie 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128459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8132" name="Picture 4" descr="C:\Users\DELL\Desktop\Prezentacja 2023\Zdjęcie 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404664"/>
            <a:ext cx="4482498" cy="5976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naszreymont.pl/wp-content/gallery/konferencja-integracyjna-zarzadu-czlonkow-i-przyjaciol-ogolnopolskiego-stowarzyszenia-nasz-reymont-w-chlewiskach-20-22-10-2023r/SHAP98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04664"/>
            <a:ext cx="7416824" cy="60486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467544" y="404664"/>
            <a:ext cx="8265859" cy="6324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/>
              <a:t>Prezentacja pod tytułem </a:t>
            </a:r>
            <a:r>
              <a:rPr lang="pl-PL" b="1" dirty="0" smtClean="0"/>
              <a:t>„I</a:t>
            </a:r>
            <a:r>
              <a:rPr lang="pl-PL" dirty="0" smtClean="0"/>
              <a:t> </a:t>
            </a:r>
            <a:r>
              <a:rPr lang="pl-PL" b="1" dirty="0" smtClean="0"/>
              <a:t>tak to się zaczęło” </a:t>
            </a:r>
            <a:r>
              <a:rPr lang="pl-PL" dirty="0" smtClean="0"/>
              <a:t>przygotowana przez p. Hannę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 Nagórek pozwoliła aby ożyły wspomnienia.  To dzięki integracji środowisk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Reymontowskich wspierane są działania związane z materialnym i niematerialnym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wymiarem dziedzictwa kulturowego, przekazywanego z pokolenia na pokolenie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 zapewniając poczucie tożsamości i ciągłości. Współpraca z ludźmi kultury i sztuki jaką nawiązało Ogólnopolskie Stowarzyszenie  „Nasz Reymont” dała możliwość szerszego spojrzenia na wartości jakie  przekazał Reymont.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Spotkanie z p. Emilią Krakowską – odtwórczynię roli Jagny w ekranizacji powieści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„Chłopi” czy p. Ireną Karel – odtwórczynią roli Tereski , pozwoliło na jeszcze silniejsze budowanie tradycji i dbałość o dziedzictwo kulturowe wsi.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Współpraca z Markiem Błaszczykiem – Dyrektorem Domu Pracy Twórczej „Reymontówka”, czy p. Tadeuszem Skoczkiem – Dyrektorem Muzeum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Niepodległości w Warszawie jako znawcami kultury, to wartość nieoceniona, która była niezwykłą okazją do zaczerpnięcia inspiracji od autorytetów.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Chlewiska stały się miejscem z którego nie chce się wyjeżdżać i za którym się tęskni.</a:t>
            </a:r>
            <a:endParaRPr lang="pl-PL" dirty="0"/>
          </a:p>
        </p:txBody>
      </p:sp>
    </p:spTree>
  </p:cSld>
  <p:clrMapOvr>
    <a:masterClrMapping/>
  </p:clrMapOvr>
  <p:transition spd="med"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DELL\Desktop\Prezentacja 2023\Zdjęcie 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04864"/>
            <a:ext cx="3024336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796" name="Picture 4" descr="C:\Users\DELL\Desktop\Prezentacja 2023\Zdjęcie 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700808"/>
            <a:ext cx="3564396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ole tekstowe 4"/>
          <p:cNvSpPr txBox="1"/>
          <p:nvPr/>
        </p:nvSpPr>
        <p:spPr>
          <a:xfrm>
            <a:off x="683568" y="1052736"/>
            <a:ext cx="7895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Czczenie pamięci Noblisty Władysława Stanisława Reymonta</a:t>
            </a:r>
            <a:endParaRPr lang="pl-PL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827584" y="33265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INTEGRACJA ŚRODOWISK REYMONTOWSKICH</a:t>
            </a:r>
            <a:endParaRPr lang="pl-PL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DELL\Desktop\Prezentacja 2023\Zdjęcie 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3140968"/>
            <a:ext cx="4320479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819" name="Picture 3" descr="C:\Users\DELL\Desktop\Prezentacja 2023\Zdjęcie 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7456" y="188640"/>
            <a:ext cx="4896544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548680"/>
            <a:ext cx="81293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Rocznica śmierci noblisty Wł. St. Reymonta to okazja do integracji środowisk</a:t>
            </a:r>
          </a:p>
          <a:p>
            <a:pPr algn="ctr"/>
            <a:r>
              <a:rPr lang="pl-PL" b="1" dirty="0" smtClean="0"/>
              <a:t>Reymontowskich. </a:t>
            </a:r>
          </a:p>
          <a:p>
            <a:r>
              <a:rPr lang="pl-PL" dirty="0" smtClean="0"/>
              <a:t>2023 rok wyznaczył 98 rocznicę śmierci pisarza. Pamięć autora „Chłopów”</a:t>
            </a:r>
          </a:p>
          <a:p>
            <a:r>
              <a:rPr lang="pl-PL" dirty="0" smtClean="0"/>
              <a:t>została uczczona 5 grudnia podczas uroczystości, które odbyły się na Cmentarzu</a:t>
            </a:r>
          </a:p>
          <a:p>
            <a:r>
              <a:rPr lang="pl-PL" dirty="0" smtClean="0"/>
              <a:t> Powązkowskim w Warszawie. W uroczystościach licznie wzięły udział delegacje szkół</a:t>
            </a:r>
          </a:p>
          <a:p>
            <a:r>
              <a:rPr lang="pl-PL" dirty="0" smtClean="0"/>
              <a:t> noszących imię patrona, dyrektorzy szkół, nauczyciele, przedstawiciele władz, </a:t>
            </a:r>
          </a:p>
          <a:p>
            <a:r>
              <a:rPr lang="pl-PL" dirty="0" smtClean="0"/>
              <a:t>fundacje, stowarzyszenia, środowiska aktorskie, zaproszeni goście.</a:t>
            </a:r>
          </a:p>
          <a:p>
            <a:endParaRPr lang="pl-PL" dirty="0" smtClean="0"/>
          </a:p>
          <a:p>
            <a:r>
              <a:rPr lang="pl-PL" dirty="0" smtClean="0"/>
              <a:t>Kolejnym punktem spotkania była wizyta w Sejmie RP na zaproszenie posłów</a:t>
            </a:r>
          </a:p>
          <a:p>
            <a:r>
              <a:rPr lang="pl-PL" dirty="0" smtClean="0"/>
              <a:t>p. Bożeny Żelazowskiej i p. Tadeusza Samborskiego.</a:t>
            </a:r>
          </a:p>
          <a:p>
            <a:r>
              <a:rPr lang="pl-PL" dirty="0" smtClean="0"/>
              <a:t>Następnie wszyscy udali się do Muzeum Niepodległości na zaproszenie Dyrektora</a:t>
            </a:r>
          </a:p>
          <a:p>
            <a:r>
              <a:rPr lang="pl-PL" dirty="0" smtClean="0"/>
              <a:t> p. Tadeusza  Skoczka.</a:t>
            </a:r>
          </a:p>
          <a:p>
            <a:r>
              <a:rPr lang="pl-PL" dirty="0" smtClean="0"/>
              <a:t>Za organizację spotkania na Powązkach, w Sejmie, oraz muzeum odpowiedzialna</a:t>
            </a:r>
          </a:p>
          <a:p>
            <a:r>
              <a:rPr lang="pl-PL" dirty="0" smtClean="0"/>
              <a:t>była p. Ewa Dylewska.</a:t>
            </a:r>
          </a:p>
          <a:p>
            <a:r>
              <a:rPr lang="pl-PL" dirty="0" smtClean="0"/>
              <a:t>To dzięki niej spotkanie przebiegało wzorowo pod względem logistycznym i merytorycznym.</a:t>
            </a:r>
          </a:p>
          <a:p>
            <a:r>
              <a:rPr lang="pl-PL" dirty="0" smtClean="0"/>
              <a:t>Reymontowskie przesłania stały się drogowskazem do kolejnych wspólnych działań</a:t>
            </a:r>
          </a:p>
          <a:p>
            <a:r>
              <a:rPr lang="pl-PL" dirty="0" smtClean="0"/>
              <a:t> a uczestnicy przekazywać je będą kolejnym pokoleniom.</a:t>
            </a:r>
          </a:p>
          <a:p>
            <a:r>
              <a:rPr lang="pl-PL" dirty="0" smtClean="0"/>
              <a:t>Działając wspólnie dążymy do zachowania dziedzictwa kulturowego, realizujemy założone cele i popularyzujemy wiedzą o Reymoncie.</a:t>
            </a:r>
          </a:p>
          <a:p>
            <a:r>
              <a:rPr lang="pl-PL" dirty="0" smtClean="0"/>
              <a:t> </a:t>
            </a:r>
            <a:endParaRPr lang="pl-PL" dirty="0"/>
          </a:p>
        </p:txBody>
      </p:sp>
    </p:spTree>
  </p:cSld>
  <p:clrMapOvr>
    <a:masterClrMapping/>
  </p:clrMapOvr>
  <p:transition spd="med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83568" y="1772816"/>
            <a:ext cx="7848872" cy="47705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pl-PL" sz="4000" b="1" i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pl-PL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Podjęcie uchwały w przedmiocie:</a:t>
            </a:r>
          </a:p>
          <a:p>
            <a:pPr algn="ctr"/>
            <a:endParaRPr lang="pl-PL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buFont typeface="Arial" pitchFamily="34" charset="0"/>
              <a:buChar char="•"/>
            </a:pPr>
            <a:r>
              <a:rPr lang="pl-PL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pl-PL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pozyskanie 1,5% odpisu od podstawy podatku</a:t>
            </a:r>
          </a:p>
          <a:p>
            <a:pPr algn="ctr">
              <a:buFont typeface="Arial" pitchFamily="34" charset="0"/>
              <a:buChar char="•"/>
            </a:pPr>
            <a:endParaRPr lang="pl-PL" sz="32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buFont typeface="Arial" pitchFamily="34" charset="0"/>
              <a:buChar char="•"/>
            </a:pPr>
            <a:r>
              <a:rPr lang="pl-PL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</a:t>
            </a:r>
            <a:r>
              <a:rPr lang="pl-PL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miany nazwy Stowarzyszenia</a:t>
            </a:r>
          </a:p>
          <a:p>
            <a:pPr algn="ctr">
              <a:buFont typeface="Arial" pitchFamily="34" charset="0"/>
              <a:buChar char="•"/>
            </a:pPr>
            <a:endParaRPr lang="pl-PL" sz="32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buFont typeface="Arial" pitchFamily="34" charset="0"/>
              <a:buChar char="•"/>
            </a:pPr>
            <a:r>
              <a:rPr lang="pl-PL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</a:t>
            </a:r>
            <a:r>
              <a:rPr lang="pl-PL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miany siedziby</a:t>
            </a:r>
            <a:endParaRPr lang="pl-PL" sz="32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51520" y="764704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REALIZACJA ZAŁOŻEŃ STATUTOWYCH</a:t>
            </a:r>
          </a:p>
          <a:p>
            <a:pPr algn="ctr"/>
            <a:r>
              <a:rPr lang="pl-PL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Aktualizacja statutu i dokumentacji </a:t>
            </a:r>
          </a:p>
          <a:p>
            <a:endParaRPr lang="pl-PL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C:\Users\DELL\Desktop\Prezentacja 2023\Zdjęcie 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492896"/>
            <a:ext cx="2802473" cy="4176464"/>
          </a:xfrm>
          <a:prstGeom prst="rect">
            <a:avLst/>
          </a:prstGeom>
          <a:noFill/>
        </p:spPr>
      </p:pic>
      <p:pic>
        <p:nvPicPr>
          <p:cNvPr id="35846" name="Picture 6" descr="C:\Users\DELL\Desktop\Prezentacja 2023\Zdjęcie 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764704"/>
            <a:ext cx="2860877" cy="3603910"/>
          </a:xfrm>
          <a:prstGeom prst="rect">
            <a:avLst/>
          </a:prstGeom>
          <a:noFill/>
        </p:spPr>
      </p:pic>
      <p:pic>
        <p:nvPicPr>
          <p:cNvPr id="35847" name="Picture 7" descr="C:\Users\DELL\Desktop\Prezentacja 2023\Zdjęcie 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00" y="1052736"/>
            <a:ext cx="3779528" cy="277275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5576" y="1052736"/>
            <a:ext cx="7459874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/>
              <a:t>Zaprojektowane i ręcznie wykonane upominki w postaci serduszek i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 bombek,  zostały przekazane gościom od Ogólnopolskiego Stowarzyszenia „Nasz Reymont” na spotkaniu w Muzeum Niepodległości w Warszawie. Upominki wykonane w zimowej scenerii wprowadziły zebranych w nastrój Bożego Narodzenia.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Pomysłodawczynią, wykonawczynią , oraz fundatorem promocyjnych prezentów jest Pani Ewa Dylewska.</a:t>
            </a:r>
          </a:p>
          <a:p>
            <a:endParaRPr lang="pl-PL" dirty="0"/>
          </a:p>
        </p:txBody>
      </p:sp>
    </p:spTree>
  </p:cSld>
  <p:clrMapOvr>
    <a:masterClrMapping/>
  </p:clrMapOvr>
  <p:transition spd="med"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DELL\Desktop\Prezentacja 2023\Zdjęcie 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1628800"/>
            <a:ext cx="4212468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pole tekstowe 2"/>
          <p:cNvSpPr txBox="1"/>
          <p:nvPr/>
        </p:nvSpPr>
        <p:spPr>
          <a:xfrm>
            <a:off x="179512" y="188640"/>
            <a:ext cx="8964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800" b="1" dirty="0" smtClean="0"/>
              <a:t>Śmierć zawsze jest nie na miejscu</a:t>
            </a:r>
          </a:p>
          <a:p>
            <a:pPr algn="just"/>
            <a:r>
              <a:rPr lang="pl-PL" sz="2800" b="1" dirty="0" smtClean="0"/>
              <a:t>I zawsze nie w porę – </a:t>
            </a:r>
          </a:p>
          <a:p>
            <a:pPr algn="just"/>
            <a:r>
              <a:rPr lang="pl-PL" sz="2800" b="1" dirty="0" smtClean="0"/>
              <a:t>Za szybko, za rano, za nagle………</a:t>
            </a:r>
          </a:p>
        </p:txBody>
      </p:sp>
      <p:pic>
        <p:nvPicPr>
          <p:cNvPr id="66564" name="Picture 4" descr="C:\Users\DELL\Desktop\Prezentacja 2023\Zdjęcie 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1673646"/>
            <a:ext cx="2880320" cy="4808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99592" y="548680"/>
            <a:ext cx="7917039" cy="5493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/>
              <a:t>16 sierpnia 2023 roku to smutny czas dla Rodziny Reymontowskiej.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Tak nagle spadła na nas informacja o śmierci Ani Pląckowskiej, jednej z założycielek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 Ruchu Reymontowskiego.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Odeszła w ciszy, pozostawiając ból i mnóstwo pytań, na które nie ma odpowiedzi.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Ogólnopolskie Stowarzyszenie „Nasz Reymont” pożegnało Anię minutą ciszy,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oraz złożyło kwiaty w jej ulubionych biało-fioletowych kolorach.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Nigdy nie zapomnimy wspólnych spotkań i chwil spędzonych razem.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Ania zostanie  z nami w Reymontowskich spotkaniach, w zapachu polnych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kwiatów, w kolorowych sukniach i jedwabnych szalach. W polach lawendy, którą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tak uwielbiała. Będziemy wspominać ciepło jej głosu i cudowny uśmiech, którym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obdzielała nas wszystkich . Za obecność wśród nas, za wszelkie dobro, za wkład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pracy w kultywowanie pamięci o Reymoncie będziemy dozgonnie wdzięczni.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 </a:t>
            </a:r>
            <a:endParaRPr lang="pl-PL" dirty="0"/>
          </a:p>
        </p:txBody>
      </p:sp>
    </p:spTree>
  </p:cSld>
  <p:clrMapOvr>
    <a:masterClrMapping/>
  </p:clrMapOvr>
  <p:transition spd="med"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33466" y="620688"/>
            <a:ext cx="7916975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pl-PL" sz="2800" b="1" i="1" dirty="0" smtClean="0">
                <a:solidFill>
                  <a:srgbClr val="800000"/>
                </a:solidFill>
              </a:rPr>
              <a:t>REALIZACJA ZAŁOŻEŃ STATUTOWYCH</a:t>
            </a:r>
          </a:p>
          <a:p>
            <a:pPr algn="ctr"/>
            <a:r>
              <a:rPr lang="pl-PL" sz="2000" b="1" i="1" dirty="0" smtClean="0">
                <a:solidFill>
                  <a:srgbClr val="800000"/>
                </a:solidFill>
              </a:rPr>
              <a:t>POZYSKIWANIE NOWYCH CZŁONKÓW ORAZ SZKÓŁ DO STOWARZYSZENIA</a:t>
            </a:r>
            <a:endParaRPr lang="pl-PL" sz="2000" b="1" i="1" dirty="0">
              <a:solidFill>
                <a:srgbClr val="800000"/>
              </a:solidFill>
            </a:endParaRPr>
          </a:p>
        </p:txBody>
      </p:sp>
      <p:pic>
        <p:nvPicPr>
          <p:cNvPr id="49155" name="Picture 3" descr="C:\Users\DELL\Desktop\Prezentacja 2023\Zdjęcie 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844824"/>
            <a:ext cx="3528392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32365" y="1268760"/>
            <a:ext cx="7701275" cy="38318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 smtClean="0"/>
              <a:t>W 2023 roku dołączyli do nas kolejni członkowie. 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Przeprowadzono nabór nowych członków do Ogólnopolskiego Stowarzyszenia</a:t>
            </a:r>
          </a:p>
          <a:p>
            <a:pPr algn="just">
              <a:lnSpc>
                <a:spcPct val="150000"/>
              </a:lnSpc>
            </a:pPr>
            <a:r>
              <a:rPr lang="pl-PL" dirty="0" smtClean="0"/>
              <a:t> „Nasz Reymont”.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Są to ludzie o ogromnych sercach, bezinteresowni, kochający Reymonta.</a:t>
            </a:r>
          </a:p>
          <a:p>
            <a:pPr>
              <a:lnSpc>
                <a:spcPct val="150000"/>
              </a:lnSpc>
            </a:pPr>
            <a:r>
              <a:rPr lang="pl-PL" smtClean="0"/>
              <a:t>W </a:t>
            </a:r>
            <a:r>
              <a:rPr lang="pl-PL" dirty="0" smtClean="0"/>
              <a:t>wprowadzenie do Stowarzyszenie nowych członków zaangażowane były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p. Hanna Nagórek, p. Beata Machowiak.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Dzięki zaangażowaniu dyrektorów p. Przemysława Kubickiego, p. dr Izabeli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Iwanowicz, p. Moniki Kordyzon, p. Józefa Kochniarczyka i p. Beaty Machowiak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dołączyły szkoły w: Gołębiewku, Radomsku, Szczutowie, Bożkowie i Kołaczkowie.</a:t>
            </a:r>
            <a:endParaRPr lang="pl-PL" dirty="0"/>
          </a:p>
        </p:txBody>
      </p:sp>
    </p:spTree>
  </p:cSld>
  <p:clrMapOvr>
    <a:masterClrMapping/>
  </p:clrMapOvr>
  <p:transition spd="med"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DELL\Desktop\Prezentacja 2023\Zdjęcie 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772816"/>
            <a:ext cx="3744416" cy="4710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Prostokąt 3"/>
          <p:cNvSpPr/>
          <p:nvPr/>
        </p:nvSpPr>
        <p:spPr>
          <a:xfrm>
            <a:off x="755576" y="404664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FF0066"/>
                </a:solidFill>
              </a:rPr>
              <a:t>BUDOWANIE WIZERUNKU STOWARZYSZENIA</a:t>
            </a:r>
          </a:p>
          <a:p>
            <a:pPr algn="ctr"/>
            <a:r>
              <a:rPr lang="pl-PL" sz="3200" b="1" dirty="0" smtClean="0">
                <a:solidFill>
                  <a:srgbClr val="FF0066"/>
                </a:solidFill>
              </a:rPr>
              <a:t>POPRZEZ TRANSPARENTNOŚĆ DZIAŁAŃ</a:t>
            </a:r>
            <a:endParaRPr lang="pl-PL" sz="3200" b="1" dirty="0">
              <a:solidFill>
                <a:srgbClr val="FF0066"/>
              </a:solidFill>
            </a:endParaRPr>
          </a:p>
        </p:txBody>
      </p:sp>
      <p:pic>
        <p:nvPicPr>
          <p:cNvPr id="36866" name="Picture 2" descr="Władysław Reymont's 145th Birthday | Google doodles, Doodles, Art goog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569379">
            <a:off x="-19573" y="2609796"/>
            <a:ext cx="4862100" cy="234812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15616" y="1268760"/>
            <a:ext cx="7153690" cy="4662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/>
              <a:t>Poprzez transparentność działań robimy wszystko, aby wizerunek </a:t>
            </a:r>
          </a:p>
          <a:p>
            <a:pPr>
              <a:lnSpc>
                <a:spcPct val="150000"/>
              </a:lnSpc>
            </a:pPr>
            <a:r>
              <a:rPr lang="pl-PL" b="1" dirty="0" smtClean="0"/>
              <a:t>Ogólnopolskiego Stowarzyszenia „Nasz Reymont” był na bardzo wysokim</a:t>
            </a:r>
          </a:p>
          <a:p>
            <a:pPr>
              <a:lnSpc>
                <a:spcPct val="150000"/>
              </a:lnSpc>
            </a:pPr>
            <a:r>
              <a:rPr lang="pl-PL" b="1" dirty="0" smtClean="0"/>
              <a:t> poziomie dla naszego  odbiorcy.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W bardzo profesjonalny sposób prowadzona jest dokumentacja zarówno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pod względem merytorycznym jak i finansowym.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Za stronę finansową Stowarzyszenia odpowiada p. Hanna Nagórek wraz z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Panią Małgorzatą </a:t>
            </a:r>
            <a:r>
              <a:rPr lang="pl-PL" dirty="0" err="1" smtClean="0"/>
              <a:t>Środkowską</a:t>
            </a:r>
            <a:r>
              <a:rPr lang="pl-PL" smtClean="0"/>
              <a:t>. </a:t>
            </a:r>
            <a:endParaRPr lang="pl-PL" dirty="0" smtClean="0"/>
          </a:p>
          <a:p>
            <a:pPr>
              <a:lnSpc>
                <a:spcPct val="150000"/>
              </a:lnSpc>
            </a:pPr>
            <a:r>
              <a:rPr lang="pl-PL" dirty="0" smtClean="0"/>
              <a:t>Rozliczenia księgowe prowadzi p. Iwona Kostrzębska.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Za stronę merytoryczną odpowiada Prezes Stowarzyszenia.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Wszystkie działania Stowarzyszenia zgodne są z zapisami Statutu.</a:t>
            </a:r>
          </a:p>
          <a:p>
            <a:pPr>
              <a:lnSpc>
                <a:spcPct val="150000"/>
              </a:lnSpc>
            </a:pPr>
            <a:endParaRPr lang="pl-PL" dirty="0"/>
          </a:p>
        </p:txBody>
      </p:sp>
    </p:spTree>
  </p:cSld>
  <p:clrMapOvr>
    <a:masterClrMapping/>
  </p:clrMapOvr>
  <p:transition spd="med"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Obraz znaleziony dla: Gwiazdki Świąteczne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3" name="Picture 2" descr="C:\Users\DELL\Desktop\Prezentacja 2023\Zdjęcie 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129471"/>
            <a:ext cx="5112568" cy="46839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Prostokąt 3"/>
          <p:cNvSpPr/>
          <p:nvPr/>
        </p:nvSpPr>
        <p:spPr>
          <a:xfrm>
            <a:off x="2051720" y="260648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3200" b="1" i="1" dirty="0" smtClean="0">
                <a:solidFill>
                  <a:srgbClr val="0033CC"/>
                </a:solidFill>
                <a:latin typeface="Bahnschrift Light" pitchFamily="34" charset="0"/>
              </a:rPr>
              <a:t>PRZYJACIELE  SĄ  JAK  GWIAZDY, </a:t>
            </a:r>
          </a:p>
          <a:p>
            <a:pPr algn="r"/>
            <a:r>
              <a:rPr lang="pl-PL" sz="3200" b="1" i="1" dirty="0" smtClean="0">
                <a:solidFill>
                  <a:srgbClr val="0033CC"/>
                </a:solidFill>
                <a:latin typeface="Bahnschrift Light" pitchFamily="34" charset="0"/>
              </a:rPr>
              <a:t>NIE  ZAWSZE  ICH  WIDZISZ</a:t>
            </a:r>
          </a:p>
          <a:p>
            <a:pPr algn="r"/>
            <a:r>
              <a:rPr lang="pl-PL" sz="3200" b="1" i="1" dirty="0" smtClean="0">
                <a:solidFill>
                  <a:srgbClr val="0033CC"/>
                </a:solidFill>
                <a:latin typeface="Bahnschrift Light" pitchFamily="34" charset="0"/>
              </a:rPr>
              <a:t>ALE  ZAWSZE  WIESZ, ŻE  SĄ</a:t>
            </a:r>
            <a:endParaRPr lang="pl-PL" sz="32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71600" y="1268760"/>
            <a:ext cx="7737567" cy="2542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/>
              <a:t>Działalność Ogólnopolskiego Stowarzyszenia „Nasz Reymont” opiera się na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pracy społecznej.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Prezes Stowarzyszenia zawsze może liczyć na wsparcie i szeroko pojętą pomoc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całego zarządu jak i poszczególnych członków Stowarzyszenia.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Bardzo cenna jest świadomość, że w każdej chwili pomimo odległości i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służbowych zajęć, zawsze się wspieramy i jak przyjaciele możemy na siebie liczyć.</a:t>
            </a:r>
            <a:endParaRPr lang="pl-PL" dirty="0"/>
          </a:p>
        </p:txBody>
      </p:sp>
    </p:spTree>
  </p:cSld>
  <p:clrMapOvr>
    <a:masterClrMapping/>
  </p:clrMapOvr>
  <p:transition spd="med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7584" y="908720"/>
            <a:ext cx="7692299" cy="50353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 smtClean="0"/>
              <a:t>Protokołem z dnia 18 maja 2023 roku zostały podjęte uchwały</a:t>
            </a:r>
            <a:r>
              <a:rPr lang="pl-PL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1. Uchwała dotycząca pozyskania 1,5 % odpisu od podstawy opodatkowania.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2. Uchwała dotycząca zmiany nazwy Stowarzyszenia.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3. Uchwała dotycząca zmiany siedziby Stowarzyszenia.</a:t>
            </a:r>
          </a:p>
          <a:p>
            <a:pPr>
              <a:lnSpc>
                <a:spcPct val="150000"/>
              </a:lnSpc>
            </a:pPr>
            <a:endParaRPr lang="pl-PL" dirty="0" smtClean="0"/>
          </a:p>
          <a:p>
            <a:pPr>
              <a:lnSpc>
                <a:spcPct val="150000"/>
              </a:lnSpc>
            </a:pPr>
            <a:r>
              <a:rPr lang="pl-PL" dirty="0" smtClean="0"/>
              <a:t>Postanowieniem z dnia 1 czerwca 2023 roku syg. Sprawy 264 78/23/310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Sąd Rejonowy dla Miasta Stołecznego Warszawy XII Wydz. Gosp. KRS postanowił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wpisać w Krajowym Rejestrze Sądowym: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/>
              <a:t> nazwę – Ogólnopolskie Stowarzyszenie „Nasz Reymont”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/>
              <a:t> Ogólnopolskie Stowarzyszenie „Nasz Reymont” jako przedmiot działalności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  statutowej organizacji pożytku publicznego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dirty="0" smtClean="0"/>
              <a:t> miejsce siedziby na Kutno ul. Jesienna 2.</a:t>
            </a:r>
            <a:endParaRPr lang="pl-PL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DELL\Desktop\Prezentacja 2023\Zdjęcie 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4624"/>
            <a:ext cx="6768752" cy="676875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08" y="1340768"/>
            <a:ext cx="721998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800" i="1" dirty="0" smtClean="0"/>
              <a:t>Niech słowa Reymonta</a:t>
            </a:r>
          </a:p>
          <a:p>
            <a:pPr algn="ctr">
              <a:lnSpc>
                <a:spcPct val="150000"/>
              </a:lnSpc>
            </a:pPr>
            <a:r>
              <a:rPr lang="pl-PL" sz="2800" b="1" i="1" dirty="0" smtClean="0"/>
              <a:t> „Żyć to działać, rozsiewać po świecie talent…..”</a:t>
            </a:r>
          </a:p>
          <a:p>
            <a:pPr algn="ctr">
              <a:lnSpc>
                <a:spcPct val="150000"/>
              </a:lnSpc>
            </a:pPr>
            <a:r>
              <a:rPr lang="pl-PL" sz="2800" i="1" dirty="0" smtClean="0"/>
              <a:t>Przyświecają nam w działaniach na rok 2024.</a:t>
            </a:r>
          </a:p>
          <a:p>
            <a:pPr algn="ctr">
              <a:lnSpc>
                <a:spcPct val="150000"/>
              </a:lnSpc>
            </a:pPr>
            <a:r>
              <a:rPr lang="pl-PL" sz="2800" i="1" dirty="0" smtClean="0"/>
              <a:t>Tego sobie i Państwu z całego serca życzę.</a:t>
            </a:r>
          </a:p>
          <a:p>
            <a:pPr algn="ctr">
              <a:lnSpc>
                <a:spcPct val="150000"/>
              </a:lnSpc>
            </a:pPr>
            <a:endParaRPr lang="pl-PL" sz="1600" i="1" dirty="0" smtClean="0"/>
          </a:p>
          <a:p>
            <a:pPr algn="ctr">
              <a:lnSpc>
                <a:spcPct val="150000"/>
              </a:lnSpc>
            </a:pPr>
            <a:r>
              <a:rPr lang="pl-PL" sz="1600" i="1" dirty="0" smtClean="0"/>
              <a:t>			Prezes Ogólnopolskiego Stowarzyszenia</a:t>
            </a:r>
          </a:p>
          <a:p>
            <a:pPr algn="ctr">
              <a:lnSpc>
                <a:spcPct val="150000"/>
              </a:lnSpc>
            </a:pPr>
            <a:r>
              <a:rPr lang="pl-PL" sz="1600" i="1" dirty="0" smtClean="0"/>
              <a:t>			„Nasz Reymont”</a:t>
            </a:r>
          </a:p>
          <a:p>
            <a:pPr algn="ctr">
              <a:lnSpc>
                <a:spcPct val="150000"/>
              </a:lnSpc>
            </a:pPr>
            <a:r>
              <a:rPr lang="pl-PL" sz="1600" i="1" dirty="0" smtClean="0"/>
              <a:t>			Anna Wojciechowska</a:t>
            </a:r>
            <a:endParaRPr lang="pl-PL" sz="1600" i="1" dirty="0"/>
          </a:p>
        </p:txBody>
      </p:sp>
    </p:spTree>
  </p:cSld>
  <p:clrMapOvr>
    <a:masterClrMapping/>
  </p:clrMapOvr>
  <p:transition spd="med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620688"/>
            <a:ext cx="8496702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pl-PL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REALIZACJA ZAŁOŻEŃ STATUTOWYCH</a:t>
            </a:r>
          </a:p>
          <a:p>
            <a:pPr algn="ctr"/>
            <a:r>
              <a:rPr lang="pl-PL" sz="28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Aktualizacja statutu i dokumentacji </a:t>
            </a:r>
            <a:endParaRPr lang="pl-PL" sz="28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 dirty="0"/>
          </a:p>
        </p:txBody>
      </p:sp>
      <p:graphicFrame>
        <p:nvGraphicFramePr>
          <p:cNvPr id="17415" name="Object 7"/>
          <p:cNvGraphicFramePr>
            <a:graphicFrameLocks noChangeAspect="1"/>
          </p:cNvGraphicFramePr>
          <p:nvPr/>
        </p:nvGraphicFramePr>
        <p:xfrm>
          <a:off x="683568" y="2204864"/>
          <a:ext cx="2233241" cy="2880320"/>
        </p:xfrm>
        <a:graphic>
          <a:graphicData uri="http://schemas.openxmlformats.org/presentationml/2006/ole">
            <p:oleObj spid="_x0000_s17415" name="Dokument" r:id="rId3" imgW="5763233" imgH="5162653" progId="Word.Document.12">
              <p:embed/>
            </p:oleObj>
          </a:graphicData>
        </a:graphic>
      </p:graphicFrame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 dirty="0"/>
          </a:p>
        </p:txBody>
      </p:sp>
      <p:pic>
        <p:nvPicPr>
          <p:cNvPr id="17416" name="Obraz 1" descr="Logo Nasz Reymo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204864"/>
            <a:ext cx="648072" cy="860137"/>
          </a:xfrm>
          <a:prstGeom prst="rect">
            <a:avLst/>
          </a:prstGeom>
          <a:noFill/>
        </p:spPr>
      </p:pic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4716016" y="1916832"/>
            <a:ext cx="3384376" cy="25237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000" b="1" i="1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000" b="1" i="1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Umowa</a:t>
            </a:r>
            <a:endParaRPr kumimoji="0" lang="pl-PL" sz="12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 wspieranie działalności</a:t>
            </a:r>
            <a:endParaRPr kumimoji="0" lang="pl-PL" sz="12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000" b="1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Ogólnopolskiego Stowarzyszenia </a:t>
            </a:r>
            <a:br>
              <a:rPr kumimoji="0" lang="pl-PL" sz="2000" b="1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pl-PL" sz="2000" b="1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„Nasz Reymont</a:t>
            </a:r>
            <a:r>
              <a:rPr kumimoji="0" lang="pl-PL" sz="20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”</a:t>
            </a:r>
            <a:endParaRPr kumimoji="0" 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3995936" y="4869160"/>
            <a:ext cx="3932551" cy="1754326"/>
          </a:xfrm>
          <a:prstGeom prst="rect">
            <a:avLst/>
          </a:prstGeom>
          <a:noFill/>
          <a:ln>
            <a:solidFill>
              <a:schemeClr val="accent3">
                <a:lumMod val="50000"/>
                <a:alpha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l-PL" b="1" dirty="0" smtClean="0"/>
          </a:p>
          <a:p>
            <a:pPr algn="ctr"/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Deklaracja Członkowska</a:t>
            </a:r>
          </a:p>
          <a:p>
            <a:pPr algn="ctr"/>
            <a:endParaRPr lang="pl-PL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OGÓLNOPOLSKIEGO STOWARZYSZENIA</a:t>
            </a:r>
          </a:p>
          <a:p>
            <a:pPr algn="ctr"/>
            <a:r>
              <a:rPr lang="pl-PL" b="1" dirty="0" smtClean="0">
                <a:latin typeface="Times New Roman" pitchFamily="18" charset="0"/>
                <a:cs typeface="Times New Roman" pitchFamily="18" charset="0"/>
              </a:rPr>
              <a:t>„NASZ REYMONT”</a:t>
            </a:r>
            <a:endParaRPr lang="pl-PL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Obraz 1" descr="Logo Nasz Reymo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869160"/>
            <a:ext cx="648072" cy="860137"/>
          </a:xfrm>
          <a:prstGeom prst="rect">
            <a:avLst/>
          </a:prstGeom>
          <a:noFill/>
        </p:spPr>
      </p:pic>
      <p:pic>
        <p:nvPicPr>
          <p:cNvPr id="16" name="Obraz 1" descr="Logo Nasz Reymo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16832"/>
            <a:ext cx="648072" cy="8601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71600" y="1340768"/>
            <a:ext cx="743831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dirty="0" smtClean="0"/>
              <a:t>Efektem działań Stowarzyszenia było 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dirty="0" smtClean="0"/>
              <a:t>Aktualizacja Statutu – zostały zawarte w nim wszystkie zmiany.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pl-PL" dirty="0" smtClean="0"/>
              <a:t>Aktualizacja dokumentacji Stowarzyszenia – dzięki pomocy p. Grażyny </a:t>
            </a:r>
          </a:p>
          <a:p>
            <a:pPr marL="342900" indent="-342900">
              <a:lnSpc>
                <a:spcPct val="150000"/>
              </a:lnSpc>
            </a:pPr>
            <a:r>
              <a:rPr lang="pl-PL" dirty="0" smtClean="0"/>
              <a:t>       Krawczyńskiej , p. Marka Gąsiorowskiego i p. Przemysława Kubickiego,</a:t>
            </a:r>
          </a:p>
          <a:p>
            <a:pPr marL="342900" indent="-342900">
              <a:lnSpc>
                <a:spcPct val="150000"/>
              </a:lnSpc>
            </a:pPr>
            <a:r>
              <a:rPr lang="pl-PL" dirty="0" smtClean="0"/>
              <a:t>        po konsultacji z prawnikiem zredagowana i przygotowana została umowa</a:t>
            </a:r>
          </a:p>
          <a:p>
            <a:pPr marL="342900" indent="-342900">
              <a:lnSpc>
                <a:spcPct val="150000"/>
              </a:lnSpc>
            </a:pPr>
            <a:r>
              <a:rPr lang="pl-PL" dirty="0" smtClean="0"/>
              <a:t>        pomiędzy szkołami a Stowarzyszeniem. </a:t>
            </a:r>
          </a:p>
          <a:p>
            <a:pPr marL="342900" indent="-342900">
              <a:lnSpc>
                <a:spcPct val="150000"/>
              </a:lnSpc>
            </a:pPr>
            <a:r>
              <a:rPr lang="pl-PL" dirty="0" smtClean="0"/>
              <a:t>       Naniesiono poprawki do deklaracji członkowskiej.</a:t>
            </a:r>
          </a:p>
          <a:p>
            <a:pPr marL="342900" indent="-342900">
              <a:lnSpc>
                <a:spcPct val="150000"/>
              </a:lnSpc>
            </a:pPr>
            <a:r>
              <a:rPr lang="pl-PL" dirty="0" smtClean="0"/>
              <a:t>       Zaprojektowano wzór pisma firmowego. </a:t>
            </a:r>
          </a:p>
          <a:p>
            <a:pPr marL="342900" indent="-342900">
              <a:lnSpc>
                <a:spcPct val="150000"/>
              </a:lnSpc>
            </a:pPr>
            <a:r>
              <a:rPr lang="pl-PL" dirty="0" smtClean="0"/>
              <a:t>       Wszystkie dokumenty zostały opatrzone logiem Stowarzyszenia i są do </a:t>
            </a:r>
          </a:p>
          <a:p>
            <a:pPr marL="342900" indent="-342900">
              <a:lnSpc>
                <a:spcPct val="150000"/>
              </a:lnSpc>
            </a:pPr>
            <a:r>
              <a:rPr lang="pl-PL" dirty="0" smtClean="0"/>
              <a:t>       pobranie na stronie </a:t>
            </a:r>
            <a:r>
              <a:rPr lang="pl-PL" dirty="0" smtClean="0">
                <a:hlinkClick r:id="rId2"/>
              </a:rPr>
              <a:t>www.naszreymont.pl</a:t>
            </a:r>
            <a:r>
              <a:rPr lang="pl-PL" dirty="0" smtClean="0"/>
              <a:t> </a:t>
            </a:r>
            <a:endParaRPr lang="pl-PL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LL\AppData\Local\Packages\Microsoft.Windows.Photos_8wekyb3d8bbwe\TempState\ShareServiceTempFolder\Logo Nasz Reymont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628800"/>
            <a:ext cx="1800200" cy="2160240"/>
          </a:xfrm>
          <a:prstGeom prst="rect">
            <a:avLst/>
          </a:prstGeom>
          <a:noFill/>
        </p:spPr>
      </p:pic>
      <p:pic>
        <p:nvPicPr>
          <p:cNvPr id="18433" name="Picture 1" descr="C:\Users\DELL\Desktop\Medalion - Reymo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780928"/>
            <a:ext cx="2606427" cy="2394595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085049" y="620688"/>
            <a:ext cx="65807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Opracowanie materiałów</a:t>
            </a:r>
          </a:p>
          <a:p>
            <a:pPr algn="r"/>
            <a:r>
              <a:rPr lang="pl-PL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promocyjnych</a:t>
            </a:r>
            <a:endParaRPr lang="pl-PL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3009" name="Picture 1" descr="C:\Users\DELL\Desktop\Prezentacja 2023\Pieczątka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3861" y="4005064"/>
            <a:ext cx="4024243" cy="23762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2692</TotalTime>
  <Words>2645</Words>
  <Application>Microsoft Office PowerPoint</Application>
  <PresentationFormat>Pokaz na ekranie (4:3)</PresentationFormat>
  <Paragraphs>333</Paragraphs>
  <Slides>61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61</vt:i4>
      </vt:variant>
    </vt:vector>
  </HeadingPairs>
  <TitlesOfParts>
    <vt:vector size="63" baseType="lpstr">
      <vt:lpstr>Motyw pakietu Office</vt:lpstr>
      <vt:lpstr>Dokument</vt:lpstr>
      <vt:lpstr>  SPRAWOZDANIE  Z DZIAŁALNOŚCI  OGÓLNOPOLSKIEGO STOWARZYSZENIA „Nasz Reymont” za rok 2023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DELL</dc:creator>
  <cp:lastModifiedBy>DELL</cp:lastModifiedBy>
  <cp:revision>211</cp:revision>
  <dcterms:created xsi:type="dcterms:W3CDTF">2024-01-16T17:43:23Z</dcterms:created>
  <dcterms:modified xsi:type="dcterms:W3CDTF">2024-04-04T17:45:18Z</dcterms:modified>
</cp:coreProperties>
</file>